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1" r:id="rId3"/>
    <p:sldId id="279" r:id="rId4"/>
    <p:sldId id="266" r:id="rId5"/>
    <p:sldId id="273" r:id="rId6"/>
    <p:sldId id="272" r:id="rId7"/>
    <p:sldId id="276" r:id="rId8"/>
    <p:sldId id="274" r:id="rId9"/>
    <p:sldId id="277" r:id="rId10"/>
    <p:sldId id="275" r:id="rId11"/>
    <p:sldId id="281" r:id="rId12"/>
    <p:sldId id="278" r:id="rId13"/>
    <p:sldId id="261" r:id="rId14"/>
    <p:sldId id="262" r:id="rId15"/>
    <p:sldId id="280" r:id="rId16"/>
    <p:sldId id="282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99" d="100"/>
          <a:sy n="99" d="100"/>
        </p:scale>
        <p:origin x="190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three-dimensional (3D) image data across large areas of maize leaf tissue infected with fungal pathogens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35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5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370ed8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370ed8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8c370ed8b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33b19b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33b19b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6533b19b7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9219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6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10136" y="5322102"/>
            <a:ext cx="2486640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rmaize/compvision" TargetMode="External"/><Relationship Id="rId2" Type="http://schemas.openxmlformats.org/officeDocument/2006/relationships/hyperlink" Target="mailto:hc3212@columbi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altLang="zh-CN" sz="4000" dirty="0"/>
              <a:t>Deep-learning facilitated microscopy for the dissection of durable resistance to plant disease</a:t>
            </a:r>
            <a:br>
              <a:rPr lang="en-US" sz="4000" dirty="0"/>
            </a:br>
            <a:endParaRPr sz="2000" i="1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71600" y="39219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Student: </a:t>
            </a:r>
            <a:r>
              <a:rPr lang="en-US" sz="2000" dirty="0" err="1">
                <a:solidFill>
                  <a:srgbClr val="92CCDC"/>
                </a:solidFill>
              </a:rPr>
              <a:t>Hening</a:t>
            </a:r>
            <a:r>
              <a:rPr lang="en-US" sz="2000" dirty="0">
                <a:solidFill>
                  <a:srgbClr val="92CCDC"/>
                </a:solidFill>
              </a:rPr>
              <a:t> Cui, Columbia University</a:t>
            </a:r>
            <a:endParaRPr lang="en-US" sz="2000" dirty="0"/>
          </a:p>
          <a:p>
            <a:pPr marL="0" indent="0" algn="l">
              <a:spcBef>
                <a:spcPts val="400"/>
              </a:spcBef>
              <a:buClr>
                <a:srgbClr val="92CCDC"/>
              </a:buClr>
              <a:buSzPts val="2000"/>
            </a:pPr>
            <a:r>
              <a:rPr lang="en-US" sz="2000" dirty="0">
                <a:solidFill>
                  <a:srgbClr val="92CCDC"/>
                </a:solidFill>
              </a:rPr>
              <a:t>Mentor: 	</a:t>
            </a:r>
            <a:r>
              <a:rPr lang="en-US" altLang="zh-CN" sz="2000" dirty="0">
                <a:solidFill>
                  <a:srgbClr val="92CCDC"/>
                </a:solidFill>
              </a:rPr>
              <a:t>Anita Schwartz </a:t>
            </a:r>
            <a:r>
              <a:rPr lang="en-US" sz="2000" dirty="0">
                <a:solidFill>
                  <a:srgbClr val="92CCDC"/>
                </a:solidFill>
              </a:rPr>
              <a:t>, University of Delaware</a:t>
            </a:r>
            <a:endParaRPr lang="en-US" sz="2000" dirty="0"/>
          </a:p>
          <a:p>
            <a:pPr marL="0" indent="0" algn="l">
              <a:spcBef>
                <a:spcPts val="400"/>
              </a:spcBef>
              <a:buClr>
                <a:srgbClr val="92CCDC"/>
              </a:buClr>
              <a:buSzPts val="2000"/>
            </a:pPr>
            <a:r>
              <a:rPr lang="en-US" sz="2000" dirty="0">
                <a:solidFill>
                  <a:srgbClr val="92CCDC"/>
                </a:solidFill>
              </a:rPr>
              <a:t>Researcher:  </a:t>
            </a:r>
            <a:r>
              <a:rPr lang="en-US" altLang="zh-CN" sz="2000" dirty="0">
                <a:solidFill>
                  <a:srgbClr val="92CCDC"/>
                </a:solidFill>
              </a:rPr>
              <a:t>Jeffrey Caplan, </a:t>
            </a:r>
          </a:p>
          <a:p>
            <a:pPr marL="0" indent="0" algn="l">
              <a:spcBef>
                <a:spcPts val="400"/>
              </a:spcBef>
              <a:buClr>
                <a:srgbClr val="92CCDC"/>
              </a:buClr>
              <a:buSzPts val="2000"/>
            </a:pPr>
            <a:r>
              <a:rPr lang="en-US" altLang="zh-CN" sz="2000" dirty="0">
                <a:solidFill>
                  <a:srgbClr val="92CCDC"/>
                </a:solidFill>
              </a:rPr>
              <a:t>  	       Philip </a:t>
            </a:r>
            <a:r>
              <a:rPr lang="en-US" altLang="zh-CN" sz="2000" dirty="0" err="1">
                <a:solidFill>
                  <a:srgbClr val="92CCDC"/>
                </a:solidFill>
              </a:rPr>
              <a:t>Saponaro</a:t>
            </a:r>
            <a:r>
              <a:rPr lang="en-US" altLang="zh-CN" sz="2000" dirty="0">
                <a:solidFill>
                  <a:srgbClr val="92CCDC"/>
                </a:solidFill>
              </a:rPr>
              <a:t>,</a:t>
            </a:r>
          </a:p>
          <a:p>
            <a:pPr marL="0" indent="0" algn="l">
              <a:spcBef>
                <a:spcPts val="400"/>
              </a:spcBef>
              <a:buClr>
                <a:srgbClr val="92CCDC"/>
              </a:buClr>
              <a:buSzPts val="2000"/>
            </a:pPr>
            <a:r>
              <a:rPr lang="en-US" altLang="zh-CN" sz="2000" dirty="0">
                <a:solidFill>
                  <a:srgbClr val="92CCDC"/>
                </a:solidFill>
              </a:rPr>
              <a:t>	       Randall </a:t>
            </a:r>
            <a:r>
              <a:rPr lang="en-US" altLang="zh-CN" sz="2000" dirty="0" err="1">
                <a:solidFill>
                  <a:srgbClr val="92CCDC"/>
                </a:solidFill>
              </a:rPr>
              <a:t>Wisser</a:t>
            </a:r>
            <a:r>
              <a:rPr lang="en-US" altLang="zh-CN" sz="2000" dirty="0">
                <a:solidFill>
                  <a:srgbClr val="92CCDC"/>
                </a:solidFill>
              </a:rPr>
              <a:t>;</a:t>
            </a:r>
          </a:p>
          <a:p>
            <a:pPr marL="0" indent="0" algn="l">
              <a:spcBef>
                <a:spcPts val="400"/>
              </a:spcBef>
              <a:buClr>
                <a:srgbClr val="92CCDC"/>
              </a:buClr>
              <a:buSzPts val="2000"/>
            </a:pPr>
            <a:r>
              <a:rPr lang="en-US" altLang="zh-CN" sz="2000" dirty="0">
                <a:solidFill>
                  <a:srgbClr val="92CCDC"/>
                </a:solidFill>
              </a:rPr>
              <a:t>                       University of Delaware</a:t>
            </a: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 dirty="0">
                <a:solidFill>
                  <a:srgbClr val="92CCDC"/>
                </a:solidFill>
              </a:rPr>
              <a:t>Date: 01/18/2023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AD10-A3E9-8342-C0B8-A192EFC7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98" y="100836"/>
            <a:ext cx="8229600" cy="1143000"/>
          </a:xfrm>
        </p:spPr>
        <p:txBody>
          <a:bodyPr/>
          <a:lstStyle/>
          <a:p>
            <a:r>
              <a:rPr lang="en-US" dirty="0"/>
              <a:t>Result</a:t>
            </a:r>
            <a:br>
              <a:rPr lang="en-US" dirty="0"/>
            </a:br>
            <a:r>
              <a:rPr lang="en-US" sz="3200" dirty="0"/>
              <a:t>—</a:t>
            </a:r>
            <a:r>
              <a:rPr lang="en-US" sz="2800" dirty="0"/>
              <a:t>Density Distribution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FE0476-2050-04B9-9EFE-DB51B2615E66}"/>
              </a:ext>
            </a:extLst>
          </p:cNvPr>
          <p:cNvGrpSpPr/>
          <p:nvPr/>
        </p:nvGrpSpPr>
        <p:grpSpPr>
          <a:xfrm>
            <a:off x="37040" y="1190399"/>
            <a:ext cx="4411185" cy="5359439"/>
            <a:chOff x="89211" y="672336"/>
            <a:chExt cx="4411185" cy="5359439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3757253A-1CCC-60AF-1D28-EF64BB390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11" y="1190157"/>
              <a:ext cx="4411184" cy="25343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3869F4-6678-AB73-B195-D3EFE8CBFA85}"/>
                </a:ext>
              </a:extLst>
            </p:cNvPr>
            <p:cNvSpPr txBox="1"/>
            <p:nvPr/>
          </p:nvSpPr>
          <p:spPr>
            <a:xfrm>
              <a:off x="1493253" y="672336"/>
              <a:ext cx="1439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e013SLB</a:t>
              </a:r>
            </a:p>
          </p:txBody>
        </p:sp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FDF22828-66E4-6B87-58FD-EEF09EDF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12" y="3724507"/>
              <a:ext cx="4411184" cy="230726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3B28B9-EC43-E4F7-B441-25530DAF5DEE}"/>
              </a:ext>
            </a:extLst>
          </p:cNvPr>
          <p:cNvGrpSpPr/>
          <p:nvPr/>
        </p:nvGrpSpPr>
        <p:grpSpPr>
          <a:xfrm>
            <a:off x="4572000" y="1190398"/>
            <a:ext cx="4534960" cy="5359440"/>
            <a:chOff x="4572000" y="672336"/>
            <a:chExt cx="4534960" cy="5359440"/>
          </a:xfrm>
        </p:grpSpPr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24FB32FB-02D1-612D-4857-5B266F37B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190399"/>
              <a:ext cx="4534960" cy="2667924"/>
            </a:xfrm>
            <a:prstGeom prst="rect">
              <a:avLst/>
            </a:prstGeom>
          </p:spPr>
        </p:pic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DDFCA983-7822-C722-97BF-BE90A2D4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724508"/>
              <a:ext cx="4534960" cy="23072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0C88B6-8F90-6D99-2966-0D89C5CF9539}"/>
                </a:ext>
              </a:extLst>
            </p:cNvPr>
            <p:cNvSpPr txBox="1"/>
            <p:nvPr/>
          </p:nvSpPr>
          <p:spPr>
            <a:xfrm>
              <a:off x="6211231" y="672336"/>
              <a:ext cx="1439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Bard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88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415E-E7FB-17BE-8DE3-D92DBA0D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E38BD-A4F1-A7D4-7AA3-EBC07D20D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208391"/>
            <a:ext cx="6824546" cy="1143000"/>
          </a:xfrm>
        </p:spPr>
        <p:txBody>
          <a:bodyPr/>
          <a:lstStyle/>
          <a:p>
            <a:r>
              <a:rPr lang="en-US" sz="1800" dirty="0"/>
              <a:t>Normalization(log transformation)</a:t>
            </a:r>
          </a:p>
          <a:p>
            <a:r>
              <a:rPr lang="en-US" sz="1800" dirty="0"/>
              <a:t>Two sample test with equal variance</a:t>
            </a:r>
          </a:p>
          <a:p>
            <a:r>
              <a:rPr lang="en-US" sz="1800" dirty="0"/>
              <a:t>e013SLB has more fungal, but Bard fungal has longer hyphae and larger volume 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369480C-919B-06F3-DE36-C825B58C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5" y="1078108"/>
            <a:ext cx="4346407" cy="1631638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281F55F9-A7CE-7494-EF5A-E56CF3787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078109"/>
            <a:ext cx="4444068" cy="1631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F8E43C-C645-2987-A4E8-A16C5B93663E}"/>
              </a:ext>
            </a:extLst>
          </p:cNvPr>
          <p:cNvSpPr txBox="1"/>
          <p:nvPr/>
        </p:nvSpPr>
        <p:spPr>
          <a:xfrm>
            <a:off x="1664049" y="77033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Fungal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02701-C75F-471E-BAA0-4254DAC90A77}"/>
              </a:ext>
            </a:extLst>
          </p:cNvPr>
          <p:cNvSpPr txBox="1"/>
          <p:nvPr/>
        </p:nvSpPr>
        <p:spPr>
          <a:xfrm>
            <a:off x="6000607" y="770331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Fungal Volume</a:t>
            </a:r>
          </a:p>
        </p:txBody>
      </p: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E007DEDC-C7EE-0A75-C2BB-3D6453FFE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04" y="3265789"/>
            <a:ext cx="4387696" cy="16506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1306DB-6436-66D8-2015-5302AF2A0BE1}"/>
              </a:ext>
            </a:extLst>
          </p:cNvPr>
          <p:cNvSpPr txBox="1"/>
          <p:nvPr/>
        </p:nvSpPr>
        <p:spPr>
          <a:xfrm>
            <a:off x="1619165" y="2912288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Fungal Depth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EE59306-7E15-613F-2868-384EF9DA3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373" y="3265789"/>
            <a:ext cx="4387696" cy="16531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86393D-DBDD-C2C3-A77A-9F4AE501F481}"/>
              </a:ext>
            </a:extLst>
          </p:cNvPr>
          <p:cNvSpPr txBox="1"/>
          <p:nvPr/>
        </p:nvSpPr>
        <p:spPr>
          <a:xfrm>
            <a:off x="6071139" y="2911879"/>
            <a:ext cx="220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Average Branch Length</a:t>
            </a:r>
          </a:p>
        </p:txBody>
      </p:sp>
    </p:spTree>
    <p:extLst>
      <p:ext uri="{BB962C8B-B14F-4D97-AF65-F5344CB8AC3E}">
        <p14:creationId xmlns:p14="http://schemas.microsoft.com/office/powerpoint/2010/main" val="81635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8B60-DF61-CBCB-4C9D-3882DC7B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" y="19996"/>
            <a:ext cx="8229600" cy="1143000"/>
          </a:xfrm>
        </p:spPr>
        <p:txBody>
          <a:bodyPr/>
          <a:lstStyle/>
          <a:p>
            <a:r>
              <a:rPr lang="en-US" dirty="0"/>
              <a:t>Manually Annotated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94055-EE55-17D2-ED6B-ECF4C39082A8}"/>
              </a:ext>
            </a:extLst>
          </p:cNvPr>
          <p:cNvSpPr txBox="1"/>
          <p:nvPr/>
        </p:nvSpPr>
        <p:spPr>
          <a:xfrm>
            <a:off x="457200" y="442678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3D raw data stack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12B9F5-C326-52E7-0F06-8EF142D71678}"/>
              </a:ext>
            </a:extLst>
          </p:cNvPr>
          <p:cNvCxnSpPr>
            <a:cxnSpLocks/>
          </p:cNvCxnSpPr>
          <p:nvPr/>
        </p:nvCxnSpPr>
        <p:spPr>
          <a:xfrm flipV="1">
            <a:off x="3086915" y="2726046"/>
            <a:ext cx="24612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2DDE75-119C-3E74-634B-C1C1F7A82318}"/>
              </a:ext>
            </a:extLst>
          </p:cNvPr>
          <p:cNvSpPr txBox="1"/>
          <p:nvPr/>
        </p:nvSpPr>
        <p:spPr>
          <a:xfrm>
            <a:off x="2958865" y="2120677"/>
            <a:ext cx="2760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Labkit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Mark background/fungal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Machine Learning Segmentation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60704-17BE-2B0D-F2F6-44E5ED636D2E}"/>
              </a:ext>
            </a:extLst>
          </p:cNvPr>
          <p:cNvSpPr txBox="1"/>
          <p:nvPr/>
        </p:nvSpPr>
        <p:spPr>
          <a:xfrm>
            <a:off x="6461018" y="445302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Labkit</a:t>
            </a:r>
            <a:r>
              <a:rPr lang="en-US" sz="1800" dirty="0">
                <a:solidFill>
                  <a:schemeClr val="bg1"/>
                </a:solidFill>
              </a:rPr>
              <a:t> result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68D4F7-380B-D24B-6F29-70ACA5D2B669}"/>
              </a:ext>
            </a:extLst>
          </p:cNvPr>
          <p:cNvCxnSpPr/>
          <p:nvPr/>
        </p:nvCxnSpPr>
        <p:spPr>
          <a:xfrm flipH="1">
            <a:off x="5341434" y="4928839"/>
            <a:ext cx="1616927" cy="858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70D46B0-1470-8B0D-645B-A2CCF7F39BCD}"/>
              </a:ext>
            </a:extLst>
          </p:cNvPr>
          <p:cNvSpPr txBox="1"/>
          <p:nvPr/>
        </p:nvSpPr>
        <p:spPr>
          <a:xfrm rot="19928164">
            <a:off x="5251291" y="4841105"/>
            <a:ext cx="16273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Manually adjusted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E9C77B2B-B2FF-5ED6-F241-3333BA6B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1" y="1011282"/>
            <a:ext cx="2578931" cy="3172898"/>
          </a:xfrm>
          <a:prstGeom prst="rect">
            <a:avLst/>
          </a:prstGeom>
        </p:spPr>
      </p:pic>
      <p:pic>
        <p:nvPicPr>
          <p:cNvPr id="22" name="Picture 2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39212E3B-9D94-3D9E-D9B6-76D6A9E3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865" y="4032466"/>
            <a:ext cx="2292868" cy="2651390"/>
          </a:xfrm>
          <a:prstGeom prst="rect">
            <a:avLst/>
          </a:prstGeom>
        </p:spPr>
      </p:pic>
      <p:pic>
        <p:nvPicPr>
          <p:cNvPr id="24" name="Picture 2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CC37DACC-2002-88E2-BFE5-4FC5A9F46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667" y="1114879"/>
            <a:ext cx="1919317" cy="33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Future research</a:t>
            </a:r>
            <a:endParaRPr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3600" dirty="0"/>
              <a:t>More manually annotated data to retrain the CNN model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3600" dirty="0"/>
              <a:t>Skeleton connection parameter adjust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3600" dirty="0"/>
              <a:t>Quantification feature standard accuracy check method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Acknowledgement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Thanks to Anita and Jeffery Frey’s help in the processing on </a:t>
            </a:r>
            <a:r>
              <a:rPr lang="en-US" dirty="0" err="1"/>
              <a:t>Caviness</a:t>
            </a:r>
            <a:endParaRPr lang="en-US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Thanks to Philip’s help in the pipeline of </a:t>
            </a:r>
            <a:r>
              <a:rPr lang="en-US" dirty="0" err="1"/>
              <a:t>DeepXscope</a:t>
            </a:r>
            <a:endParaRPr lang="en-US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Thanks to Jeffery Caplan’s help in the data annotation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Thanks to Randall’s help in the whole project instruction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40F8D-B9FA-B054-A484-050FD838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References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F7CFFD-8F0A-9649-312C-A478B11BC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 err="1"/>
              <a:t>Minker</a:t>
            </a:r>
            <a:r>
              <a:rPr lang="en-US" altLang="zh-CN" sz="2000" dirty="0"/>
              <a:t>, K. R., </a:t>
            </a:r>
            <a:r>
              <a:rPr lang="en-US" altLang="zh-CN" sz="2000" dirty="0" err="1"/>
              <a:t>Biedrzycki</a:t>
            </a:r>
            <a:r>
              <a:rPr lang="en-US" altLang="zh-CN" sz="2000" dirty="0"/>
              <a:t>, M. L., </a:t>
            </a:r>
            <a:r>
              <a:rPr lang="en-US" altLang="zh-CN" sz="2000" dirty="0" err="1"/>
              <a:t>Kolagunda</a:t>
            </a:r>
            <a:r>
              <a:rPr lang="en-US" altLang="zh-CN" sz="2000" dirty="0"/>
              <a:t>, A., Rhein, S., </a:t>
            </a:r>
            <a:r>
              <a:rPr lang="en-US" altLang="zh-CN" sz="2000" dirty="0" err="1"/>
              <a:t>Perina</a:t>
            </a:r>
            <a:r>
              <a:rPr lang="en-US" altLang="zh-CN" sz="2000" dirty="0"/>
              <a:t>, F. J., Jacobs, S. S., ... &amp; Caplan, J. L. (2018). Semiautomated confocal imaging of fungal pathogenesis on plants: microscopic analysis of macroscopic specimens. </a:t>
            </a:r>
            <a:r>
              <a:rPr lang="en-US" altLang="zh-CN" sz="2000" i="1" dirty="0"/>
              <a:t>Microscopy research and technique</a:t>
            </a:r>
            <a:r>
              <a:rPr lang="en-US" altLang="zh-CN" sz="2000" dirty="0"/>
              <a:t>, </a:t>
            </a:r>
            <a:r>
              <a:rPr lang="en-US" altLang="zh-CN" sz="2000" i="1" dirty="0"/>
              <a:t>81</a:t>
            </a:r>
            <a:r>
              <a:rPr lang="en-US" altLang="zh-CN" sz="2000" dirty="0"/>
              <a:t>(2), 141-152.</a:t>
            </a:r>
          </a:p>
          <a:p>
            <a:r>
              <a:rPr lang="en-US" altLang="zh-CN" sz="2000" dirty="0" err="1"/>
              <a:t>Saponaro</a:t>
            </a:r>
            <a:r>
              <a:rPr lang="en-US" altLang="zh-CN" sz="2000" dirty="0"/>
              <a:t>, P., </a:t>
            </a:r>
            <a:r>
              <a:rPr lang="en-US" altLang="zh-CN" sz="2000" dirty="0" err="1"/>
              <a:t>Treible</a:t>
            </a:r>
            <a:r>
              <a:rPr lang="en-US" altLang="zh-CN" sz="2000" dirty="0"/>
              <a:t>, W., </a:t>
            </a:r>
            <a:r>
              <a:rPr lang="en-US" altLang="zh-CN" sz="2000" dirty="0" err="1"/>
              <a:t>Kolagunda</a:t>
            </a:r>
            <a:r>
              <a:rPr lang="en-US" altLang="zh-CN" sz="2000" dirty="0"/>
              <a:t>, A., Chaya, T., Caplan, J., </a:t>
            </a:r>
            <a:r>
              <a:rPr lang="en-US" altLang="zh-CN" sz="2000" dirty="0" err="1"/>
              <a:t>Kambhamettu</a:t>
            </a:r>
            <a:r>
              <a:rPr lang="en-US" altLang="zh-CN" sz="2000" dirty="0"/>
              <a:t>, C., &amp; </a:t>
            </a:r>
            <a:r>
              <a:rPr lang="en-US" altLang="zh-CN" sz="2000" dirty="0" err="1"/>
              <a:t>Wisser</a:t>
            </a:r>
            <a:r>
              <a:rPr lang="en-US" altLang="zh-CN" sz="2000" dirty="0"/>
              <a:t>, R. (2017). </a:t>
            </a:r>
            <a:r>
              <a:rPr lang="en-US" altLang="zh-CN" sz="2000" dirty="0" err="1"/>
              <a:t>Deepxscope</a:t>
            </a:r>
            <a:r>
              <a:rPr lang="en-US" altLang="zh-CN" sz="2000" dirty="0"/>
              <a:t>: Segmenting microscopy images with a deep neural network. In </a:t>
            </a:r>
            <a:r>
              <a:rPr lang="en-US" altLang="zh-CN" sz="2000" i="1" dirty="0"/>
              <a:t>Proceedings of the IEEE conference on computer vision and pattern recognition workshops</a:t>
            </a:r>
            <a:r>
              <a:rPr lang="en-US" altLang="zh-CN" sz="2000" dirty="0"/>
              <a:t> (pp. 91-98).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555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F9F7-D3DD-C051-9AEE-B72D3745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83" y="1752600"/>
            <a:ext cx="8229600" cy="1143000"/>
          </a:xfrm>
        </p:spPr>
        <p:txBody>
          <a:bodyPr/>
          <a:lstStyle/>
          <a:p>
            <a:r>
              <a:rPr lang="en-US" dirty="0"/>
              <a:t>Thank Y</a:t>
            </a:r>
            <a:r>
              <a:rPr lang="en-US" altLang="zh-CN" dirty="0"/>
              <a:t>ou</a:t>
            </a:r>
            <a:r>
              <a:rPr lang="zh-CN" altLang="en-US" dirty="0"/>
              <a:t>！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10CD4-2819-06F0-43F7-FB4CA357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Q</a:t>
            </a:r>
            <a:r>
              <a:rPr lang="en-US" altLang="zh-CN" dirty="0"/>
              <a:t>&amp;A</a:t>
            </a:r>
          </a:p>
          <a:p>
            <a:pPr marL="114300" indent="0" algn="ctr">
              <a:buNone/>
            </a:pPr>
            <a:r>
              <a:rPr lang="en-US" sz="2400" dirty="0"/>
              <a:t>Email</a:t>
            </a:r>
            <a:r>
              <a:rPr lang="zh-CN" altLang="en-US" sz="2400" dirty="0"/>
              <a:t>：</a:t>
            </a:r>
            <a:r>
              <a:rPr lang="en-US" altLang="zh-CN" sz="2400" dirty="0">
                <a:hlinkClick r:id="rId2"/>
              </a:rPr>
              <a:t>hc3212@columbia.edu</a:t>
            </a:r>
            <a:endParaRPr lang="en-US" altLang="zh-CN" sz="2400" dirty="0"/>
          </a:p>
          <a:p>
            <a:pPr marL="114300" indent="0" algn="ctr">
              <a:buNone/>
            </a:pPr>
            <a:r>
              <a:rPr lang="en-US" sz="2400" dirty="0">
                <a:hlinkClick r:id="rId3"/>
              </a:rPr>
              <a:t>https://github.com/drmaize/compvision</a:t>
            </a:r>
            <a:endParaRPr lang="en-US" sz="2400" dirty="0"/>
          </a:p>
          <a:p>
            <a:pPr marL="11430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88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7D928-7A17-6F79-9BD5-8AA5C14C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0454D7-9771-5041-3644-2ADA4BAC0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8" y="1328338"/>
            <a:ext cx="8140391" cy="3962400"/>
          </a:xfrm>
        </p:spPr>
        <p:txBody>
          <a:bodyPr/>
          <a:lstStyle/>
          <a:p>
            <a:pPr marL="342900">
              <a:spcBef>
                <a:spcPts val="0"/>
              </a:spcBef>
              <a:buSzPts val="4000"/>
            </a:pPr>
            <a:r>
              <a:rPr lang="en-US" altLang="zh-CN" sz="2800" i="1" dirty="0"/>
              <a:t>High-speed confocal microscopy on plant-fungal interactions</a:t>
            </a:r>
          </a:p>
          <a:p>
            <a:pPr marL="342900">
              <a:spcBef>
                <a:spcPts val="0"/>
              </a:spcBef>
              <a:buSzPts val="4000"/>
            </a:pPr>
            <a:r>
              <a:rPr lang="en-US" altLang="zh-CN" sz="2800" i="1" dirty="0"/>
              <a:t>Developing separate algorithms to extract individual features </a:t>
            </a:r>
          </a:p>
          <a:p>
            <a:pPr marL="342900">
              <a:spcBef>
                <a:spcPts val="0"/>
              </a:spcBef>
              <a:buSzPts val="4000"/>
            </a:pPr>
            <a:r>
              <a:rPr lang="en-US" altLang="zh-CN" sz="2800" i="1" dirty="0" err="1"/>
              <a:t>DeepXScope</a:t>
            </a:r>
            <a:endParaRPr lang="en-US" altLang="zh-CN" sz="2800" i="1" dirty="0"/>
          </a:p>
          <a:p>
            <a:pPr marL="800100" lvl="2">
              <a:spcBef>
                <a:spcPts val="0"/>
              </a:spcBef>
              <a:buSzPts val="4000"/>
            </a:pPr>
            <a:r>
              <a:rPr lang="en-US" altLang="zh-CN" i="1" dirty="0"/>
              <a:t>single deep convolutional neural network architecture </a:t>
            </a:r>
          </a:p>
          <a:p>
            <a:pPr marL="800100" lvl="2">
              <a:spcBef>
                <a:spcPts val="0"/>
              </a:spcBef>
              <a:buSzPts val="4000"/>
            </a:pPr>
            <a:r>
              <a:rPr lang="en-US" altLang="zh-CN" i="1" dirty="0"/>
              <a:t>automatically segmenting hyphal networks of the fungal and host plant cell</a:t>
            </a:r>
          </a:p>
          <a:p>
            <a:pPr marL="342900">
              <a:spcBef>
                <a:spcPts val="0"/>
              </a:spcBef>
              <a:buSzPts val="4000"/>
            </a:pPr>
            <a:endParaRPr lang="en-US" altLang="zh-CN" sz="2800" i="1" dirty="0"/>
          </a:p>
          <a:p>
            <a:endParaRPr kumimoji="1" lang="zh-CN" altLang="en-US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CDA863-F38A-45BC-5EB8-1CE541447E7A}"/>
              </a:ext>
            </a:extLst>
          </p:cNvPr>
          <p:cNvSpPr txBox="1"/>
          <p:nvPr/>
        </p:nvSpPr>
        <p:spPr>
          <a:xfrm>
            <a:off x="5244352" y="6545704"/>
            <a:ext cx="602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err="1">
                <a:solidFill>
                  <a:srgbClr val="93CDDD"/>
                </a:solidFill>
                <a:latin typeface="Calibri"/>
                <a:cs typeface="Calibri"/>
              </a:rPr>
              <a:t>Minker</a:t>
            </a:r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</a:rPr>
              <a:t>, K. R ., et al., 2018 </a:t>
            </a:r>
            <a:endParaRPr lang="zh-CN" altLang="en-US" sz="1000" i="1" dirty="0">
              <a:solidFill>
                <a:srgbClr val="93CDD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49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图表, 表面图&#10;&#10;描述已自动生成">
            <a:extLst>
              <a:ext uri="{FF2B5EF4-FFF2-40B4-BE49-F238E27FC236}">
                <a16:creationId xmlns:a16="http://schemas.microsoft.com/office/drawing/2014/main" id="{4DCFCD2A-EC59-10E4-EAF0-74CC471A6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5" t="6847" r="4233" b="2333"/>
          <a:stretch/>
        </p:blipFill>
        <p:spPr>
          <a:xfrm>
            <a:off x="111512" y="1839952"/>
            <a:ext cx="2993693" cy="2741283"/>
          </a:xfrm>
          <a:prstGeom prst="rect">
            <a:avLst/>
          </a:prstGeom>
        </p:spPr>
      </p:pic>
      <p:sp>
        <p:nvSpPr>
          <p:cNvPr id="5" name="文本框 7">
            <a:extLst>
              <a:ext uri="{FF2B5EF4-FFF2-40B4-BE49-F238E27FC236}">
                <a16:creationId xmlns:a16="http://schemas.microsoft.com/office/drawing/2014/main" id="{EF03A781-72E3-6DBF-760F-99597A3CFFA8}"/>
              </a:ext>
            </a:extLst>
          </p:cNvPr>
          <p:cNvSpPr txBox="1"/>
          <p:nvPr/>
        </p:nvSpPr>
        <p:spPr>
          <a:xfrm>
            <a:off x="6131859" y="6583362"/>
            <a:ext cx="602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err="1">
                <a:solidFill>
                  <a:srgbClr val="93CDDD"/>
                </a:solidFill>
                <a:latin typeface="Calibri"/>
                <a:cs typeface="Calibri"/>
              </a:rPr>
              <a:t>Minker</a:t>
            </a:r>
            <a:r>
              <a:rPr lang="en-US" altLang="zh-CN" sz="1000" i="1" dirty="0">
                <a:solidFill>
                  <a:srgbClr val="93CDDD"/>
                </a:solidFill>
                <a:latin typeface="Calibri"/>
                <a:cs typeface="Calibri"/>
              </a:rPr>
              <a:t>, K. R ., et al., 2018 </a:t>
            </a:r>
            <a:endParaRPr lang="zh-CN" altLang="en-US" sz="1000" i="1" dirty="0">
              <a:solidFill>
                <a:srgbClr val="93CDDD"/>
              </a:solidFill>
              <a:latin typeface="Calibri"/>
              <a:cs typeface="Calibri"/>
            </a:endParaRPr>
          </a:p>
        </p:txBody>
      </p:sp>
      <p:pic>
        <p:nvPicPr>
          <p:cNvPr id="6" name="图片 5" descr="图片包含 院子, 建筑, 男人, 播放器&#10;&#10;描述已自动生成">
            <a:hlinkClick r:id="rId3" action="ppaction://hlinksldjump"/>
            <a:extLst>
              <a:ext uri="{FF2B5EF4-FFF2-40B4-BE49-F238E27FC236}">
                <a16:creationId xmlns:a16="http://schemas.microsoft.com/office/drawing/2014/main" id="{EC103B2D-26F0-F163-024D-153B8FB85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7911" y="199118"/>
            <a:ext cx="2810586" cy="273526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A0EB3B-D99A-08F5-1D52-F56EB6F913A0}"/>
              </a:ext>
            </a:extLst>
          </p:cNvPr>
          <p:cNvCxnSpPr>
            <a:endCxn id="6" idx="3"/>
          </p:cNvCxnSpPr>
          <p:nvPr/>
        </p:nvCxnSpPr>
        <p:spPr>
          <a:xfrm flipV="1">
            <a:off x="3105205" y="1566749"/>
            <a:ext cx="462706" cy="808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图片包含 水, 站, 照片, 男人&#10;&#10;描述已自动生成">
            <a:extLst>
              <a:ext uri="{FF2B5EF4-FFF2-40B4-BE49-F238E27FC236}">
                <a16:creationId xmlns:a16="http://schemas.microsoft.com/office/drawing/2014/main" id="{71343C28-F846-0B26-9BA8-2FC8CB72A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11" y="3742841"/>
            <a:ext cx="2810586" cy="284991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A618B0-B276-B72B-BF47-9E3DDC207585}"/>
              </a:ext>
            </a:extLst>
          </p:cNvPr>
          <p:cNvCxnSpPr>
            <a:endCxn id="9" idx="1"/>
          </p:cNvCxnSpPr>
          <p:nvPr/>
        </p:nvCxnSpPr>
        <p:spPr>
          <a:xfrm>
            <a:off x="3105205" y="3601844"/>
            <a:ext cx="462706" cy="1565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rain&#10;&#10;Description automatically generated">
            <a:extLst>
              <a:ext uri="{FF2B5EF4-FFF2-40B4-BE49-F238E27FC236}">
                <a16:creationId xmlns:a16="http://schemas.microsoft.com/office/drawing/2014/main" id="{CB8441D8-EE0F-DFE0-F5C6-41F49F170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651000"/>
            <a:ext cx="44069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7E1E9-CE5F-791B-C326-578E6B50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Process schema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7D320F-6AA9-A3CA-1389-A920C5ACF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FA678FA9-948A-206E-BEA2-7A23455A4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11" y="1212256"/>
            <a:ext cx="6701883" cy="43503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E154619-31B1-4F32-572E-CBFB272A7E38}"/>
              </a:ext>
            </a:extLst>
          </p:cNvPr>
          <p:cNvSpPr txBox="1"/>
          <p:nvPr/>
        </p:nvSpPr>
        <p:spPr>
          <a:xfrm>
            <a:off x="4789448" y="6364885"/>
            <a:ext cx="2429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solidFill>
                  <a:srgbClr val="93CDDD"/>
                </a:solidFill>
                <a:latin typeface="Calibri"/>
                <a:cs typeface="Calibri"/>
              </a:rPr>
              <a:t>Saponaro</a:t>
            </a:r>
            <a:r>
              <a:rPr lang="en-US" altLang="zh-CN" i="1" dirty="0">
                <a:solidFill>
                  <a:srgbClr val="93CDDD"/>
                </a:solidFill>
                <a:latin typeface="Calibri"/>
                <a:cs typeface="Calibri"/>
                <a:sym typeface="Calibri"/>
              </a:rPr>
              <a:t>, P. et al.,2017</a:t>
            </a:r>
            <a:endParaRPr kumimoji="1"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28475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Timeframe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0" lvl="1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dirty="0"/>
              <a:t>Start date: June 14</a:t>
            </a:r>
            <a:r>
              <a:rPr lang="en-US" sz="4000" baseline="30000" dirty="0"/>
              <a:t>th</a:t>
            </a:r>
            <a:endParaRPr lang="en-US" sz="4000" dirty="0"/>
          </a:p>
          <a:p>
            <a:pPr marL="1028700" lvl="1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dirty="0"/>
              <a:t>End date: January 18</a:t>
            </a:r>
            <a:r>
              <a:rPr lang="en-US" sz="4000" baseline="30000" dirty="0"/>
              <a:t>th</a:t>
            </a: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Goals </a:t>
            </a:r>
            <a:endParaRPr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328411" y="1328338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 indent="-457200">
              <a:spcBef>
                <a:spcPts val="800"/>
              </a:spcBef>
              <a:buSzPts val="4000"/>
              <a:buFont typeface="Arial" panose="020B0604020202020204" pitchFamily="34" charset="0"/>
              <a:buChar char="•"/>
            </a:pPr>
            <a:r>
              <a:rPr lang="en-US" altLang="zh-CN" sz="2000" dirty="0"/>
              <a:t>Familiar with </a:t>
            </a:r>
            <a:r>
              <a:rPr lang="en-US" altLang="zh-CN" sz="2000" dirty="0" err="1"/>
              <a:t>DeepXScope</a:t>
            </a:r>
            <a:r>
              <a:rPr lang="en-US" altLang="zh-CN" sz="2000" dirty="0"/>
              <a:t> pipeline functions, installation, and how to process images, writing updates to the public README as needed</a:t>
            </a:r>
          </a:p>
          <a:p>
            <a:pPr lvl="1" indent="-457200">
              <a:spcBef>
                <a:spcPts val="800"/>
              </a:spcBef>
              <a:buSzPts val="4000"/>
              <a:buFont typeface="Arial" panose="020B0604020202020204" pitchFamily="34" charset="0"/>
              <a:buChar char="•"/>
            </a:pPr>
            <a:r>
              <a:rPr lang="en-US" altLang="zh-CN" sz="2000" dirty="0"/>
              <a:t>Run </a:t>
            </a:r>
            <a:r>
              <a:rPr lang="en-US" altLang="zh-CN" sz="2000" dirty="0" err="1"/>
              <a:t>DeepXScope</a:t>
            </a:r>
            <a:r>
              <a:rPr lang="en-US" altLang="zh-CN" sz="2000" dirty="0"/>
              <a:t> on existing and incoming datasets to generate standardized output to be shared with the research team</a:t>
            </a:r>
            <a:r>
              <a:rPr lang="zh-CN" altLang="zh-CN" sz="2000" dirty="0"/>
              <a:t> </a:t>
            </a:r>
            <a:endParaRPr lang="en-US" altLang="zh-CN" sz="2000" dirty="0"/>
          </a:p>
          <a:p>
            <a:pPr lvl="1" indent="-457200">
              <a:spcBef>
                <a:spcPts val="800"/>
              </a:spcBef>
              <a:buSzPts val="4000"/>
              <a:buFont typeface="Arial" panose="020B0604020202020204" pitchFamily="34" charset="0"/>
              <a:buChar char="•"/>
            </a:pPr>
            <a:r>
              <a:rPr lang="en-US" altLang="zh-CN" sz="2000" dirty="0"/>
              <a:t>Test the pipeline on data collected from two other microscopy platforms </a:t>
            </a:r>
          </a:p>
          <a:p>
            <a:pPr lvl="1" indent="-457200">
              <a:spcBef>
                <a:spcPts val="800"/>
              </a:spcBef>
              <a:buSzPts val="4000"/>
              <a:buFont typeface="Arial" panose="020B0604020202020204" pitchFamily="34" charset="0"/>
              <a:buChar char="•"/>
            </a:pPr>
            <a:r>
              <a:rPr lang="en-US" altLang="zh-CN" sz="2000" dirty="0"/>
              <a:t>Produce a publication quality graphical schema describing the pipeline and user interaction</a:t>
            </a:r>
          </a:p>
          <a:p>
            <a:pPr lvl="1" indent="-457200">
              <a:spcBef>
                <a:spcPts val="800"/>
              </a:spcBef>
              <a:buSzPts val="4000"/>
              <a:buFont typeface="Arial" panose="020B0604020202020204" pitchFamily="34" charset="0"/>
              <a:buChar char="•"/>
            </a:pPr>
            <a:r>
              <a:rPr lang="en-US" altLang="zh-CN" sz="2000" dirty="0"/>
              <a:t>Manually annotated training data from other two dataset</a:t>
            </a:r>
            <a:r>
              <a:rPr lang="zh-CN" altLang="zh-CN" sz="3200" dirty="0"/>
              <a:t>  </a:t>
            </a:r>
            <a:endParaRPr lang="en-US" altLang="zh-CN" sz="3200" dirty="0"/>
          </a:p>
          <a:p>
            <a:pPr lvl="1" indent="-457200">
              <a:spcBef>
                <a:spcPts val="800"/>
              </a:spcBef>
              <a:buSzPts val="4000"/>
              <a:buFont typeface="Wingdings" pitchFamily="2" charset="2"/>
              <a:buChar char="l"/>
            </a:pPr>
            <a:endParaRPr lang="en-US" altLang="zh-CN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DC11-E66B-E6EC-C108-E386B4F0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AD18A-9C0D-D127-F421-5EA23083C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DeepXscope</a:t>
            </a:r>
            <a:r>
              <a:rPr lang="en-US" dirty="0"/>
              <a:t> on both Windows and Linux </a:t>
            </a:r>
          </a:p>
          <a:p>
            <a:r>
              <a:rPr lang="en-US" dirty="0"/>
              <a:t>Run the pipeline example image</a:t>
            </a:r>
          </a:p>
          <a:p>
            <a:r>
              <a:rPr lang="en-US" dirty="0"/>
              <a:t>Update the Readme  </a:t>
            </a:r>
          </a:p>
        </p:txBody>
      </p:sp>
      <p:pic>
        <p:nvPicPr>
          <p:cNvPr id="5" name="Picture 4" descr="A picture containing square&#10;&#10;Description automatically generated">
            <a:extLst>
              <a:ext uri="{FF2B5EF4-FFF2-40B4-BE49-F238E27FC236}">
                <a16:creationId xmlns:a16="http://schemas.microsoft.com/office/drawing/2014/main" id="{AEEA8145-3B79-098B-24AE-7EC84220C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491866" cy="4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D942-0853-41DB-D036-B2EFD3C7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6806"/>
            <a:ext cx="8229600" cy="1143000"/>
          </a:xfrm>
        </p:spPr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BAE70-FEC8-5281-DF57-999B05BF9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33915"/>
            <a:ext cx="8229600" cy="4990170"/>
          </a:xfrm>
        </p:spPr>
        <p:txBody>
          <a:bodyPr/>
          <a:lstStyle/>
          <a:p>
            <a:r>
              <a:rPr lang="en-US" sz="2800" dirty="0"/>
              <a:t>Successfully install the </a:t>
            </a:r>
            <a:r>
              <a:rPr lang="en-US" sz="2800" dirty="0" err="1"/>
              <a:t>DeepXScope</a:t>
            </a:r>
            <a:r>
              <a:rPr lang="en-US" sz="2800" dirty="0"/>
              <a:t> on the  </a:t>
            </a:r>
            <a:r>
              <a:rPr lang="en-US" sz="2800" dirty="0" err="1"/>
              <a:t>Caviness</a:t>
            </a:r>
            <a:r>
              <a:rPr lang="en-US" sz="2800" dirty="0"/>
              <a:t> HPC cluster</a:t>
            </a:r>
          </a:p>
          <a:p>
            <a:r>
              <a:rPr lang="en-US" sz="2800" dirty="0"/>
              <a:t>Run </a:t>
            </a:r>
            <a:r>
              <a:rPr lang="en-US" sz="2800" dirty="0" err="1"/>
              <a:t>DeepXscope</a:t>
            </a:r>
            <a:r>
              <a:rPr lang="en-US" sz="2800" dirty="0"/>
              <a:t> on existing dataset and two other dataset	</a:t>
            </a:r>
          </a:p>
          <a:p>
            <a:pPr lvl="1"/>
            <a:r>
              <a:rPr lang="en-US" sz="2400" dirty="0"/>
              <a:t>Segmentation: </a:t>
            </a:r>
            <a:endParaRPr lang="en-US" dirty="0"/>
          </a:p>
          <a:p>
            <a:pPr lvl="2"/>
            <a:r>
              <a:rPr lang="en-US" sz="2000" dirty="0" err="1"/>
              <a:t>normalization_factor</a:t>
            </a:r>
            <a:r>
              <a:rPr lang="en-US" sz="2000" dirty="0"/>
              <a:t>: </a:t>
            </a:r>
            <a:r>
              <a:rPr lang="en-US" sz="1400" dirty="0"/>
              <a:t>input image pixels are divided by this value to normalize the pixel range</a:t>
            </a:r>
          </a:p>
          <a:p>
            <a:pPr lvl="2"/>
            <a:r>
              <a:rPr lang="en-US" sz="2000" dirty="0" err="1"/>
              <a:t>clip_value</a:t>
            </a:r>
            <a:r>
              <a:rPr lang="en-US" sz="2000" dirty="0"/>
              <a:t>: </a:t>
            </a:r>
            <a:r>
              <a:rPr lang="en-US" sz="1400" dirty="0"/>
              <a:t>clip image pixels that lie above the </a:t>
            </a:r>
            <a:r>
              <a:rPr lang="en-US" sz="1400" dirty="0" err="1"/>
              <a:t>clip_value</a:t>
            </a:r>
            <a:endParaRPr lang="en-US" sz="1400" dirty="0"/>
          </a:p>
          <a:p>
            <a:pPr lvl="1"/>
            <a:r>
              <a:rPr lang="en-US" sz="2400" dirty="0"/>
              <a:t>Threshold: </a:t>
            </a:r>
            <a:r>
              <a:rPr lang="en-US" sz="2000" dirty="0"/>
              <a:t>Otsu's auto-thresholding </a:t>
            </a:r>
            <a:r>
              <a:rPr lang="en-US" sz="2400" b="0" i="0" u="none" strike="noStrike" dirty="0">
                <a:solidFill>
                  <a:srgbClr val="24292F"/>
                </a:solidFill>
                <a:effectLst/>
                <a:latin typeface="-apple-system"/>
              </a:rPr>
              <a:t>, </a:t>
            </a:r>
            <a:r>
              <a:rPr lang="en-US" sz="2000" dirty="0"/>
              <a:t>Manually</a:t>
            </a:r>
          </a:p>
          <a:p>
            <a:r>
              <a:rPr lang="en-US" sz="2800" dirty="0"/>
              <a:t>Add the split raw data process</a:t>
            </a:r>
          </a:p>
          <a:p>
            <a:r>
              <a:rPr lang="en-US" sz="2800" dirty="0"/>
              <a:t>Summary the whole process in the Readme</a:t>
            </a:r>
          </a:p>
        </p:txBody>
      </p:sp>
    </p:spTree>
    <p:extLst>
      <p:ext uri="{BB962C8B-B14F-4D97-AF65-F5344CB8AC3E}">
        <p14:creationId xmlns:p14="http://schemas.microsoft.com/office/powerpoint/2010/main" val="332515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9D4D-AE02-369F-93EF-07B3F7C1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34791"/>
            <a:ext cx="8229600" cy="1143000"/>
          </a:xfrm>
        </p:spPr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986E1-91BD-3DFE-B288-435D37303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D8B1173-AC4C-5F14-3AA5-232C152EA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" y="674839"/>
            <a:ext cx="5074628" cy="2297298"/>
          </a:xfrm>
          <a:prstGeom prst="rect">
            <a:avLst/>
          </a:prstGeom>
        </p:spPr>
      </p:pic>
      <p:pic>
        <p:nvPicPr>
          <p:cNvPr id="7" name="Picture 6" descr="A group of airplanes flying in the sky&#10;&#10;Description automatically generated with low confidence">
            <a:extLst>
              <a:ext uri="{FF2B5EF4-FFF2-40B4-BE49-F238E27FC236}">
                <a16:creationId xmlns:a16="http://schemas.microsoft.com/office/drawing/2014/main" id="{0D1F460B-2E8E-3C35-0BE4-E086473D2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0" y="4109150"/>
            <a:ext cx="5077361" cy="2297298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CDDAA-55A1-F3F9-D0C4-1C875803B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941" y="2561530"/>
            <a:ext cx="3922579" cy="2039741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903DA6C8-4E36-2229-4DF6-ABD64C588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817839"/>
            <a:ext cx="7772400" cy="29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581</Words>
  <Application>Microsoft Macintosh PowerPoint</Application>
  <PresentationFormat>On-screen Show (4:3)</PresentationFormat>
  <Paragraphs>84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-apple-system</vt:lpstr>
      <vt:lpstr>Arial</vt:lpstr>
      <vt:lpstr>Calibri</vt:lpstr>
      <vt:lpstr>Wingdings</vt:lpstr>
      <vt:lpstr>Office Theme</vt:lpstr>
      <vt:lpstr>Deep-learning facilitated microscopy for the dissection of durable resistance to plant disease </vt:lpstr>
      <vt:lpstr>Background</vt:lpstr>
      <vt:lpstr>PowerPoint Presentation</vt:lpstr>
      <vt:lpstr>Process schema</vt:lpstr>
      <vt:lpstr>Timeframe</vt:lpstr>
      <vt:lpstr>Goals </vt:lpstr>
      <vt:lpstr>Result</vt:lpstr>
      <vt:lpstr>Result</vt:lpstr>
      <vt:lpstr>Result</vt:lpstr>
      <vt:lpstr>Result —Density Distribution</vt:lpstr>
      <vt:lpstr>Result </vt:lpstr>
      <vt:lpstr>Manually Annotated Data</vt:lpstr>
      <vt:lpstr>Future research</vt:lpstr>
      <vt:lpstr>Acknowledgement</vt:lpstr>
      <vt:lpstr>References</vt:lpstr>
      <vt:lpstr>Thank You！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Deep-learning facilitated microscopy for the dissection of durable resistance to plant disease </dc:title>
  <cp:lastModifiedBy>Cui, Hening</cp:lastModifiedBy>
  <cp:revision>8</cp:revision>
  <dcterms:modified xsi:type="dcterms:W3CDTF">2023-01-18T21:23:02Z</dcterms:modified>
</cp:coreProperties>
</file>