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hN0h+OWFhAM4sf4VoZPygMPM1B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e1c490b533_0_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e1c490b53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2e1c490b533_0_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1c490b533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e1c490b53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2e1c490b533_0_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0e12f8194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0e12f819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20e12f8194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24c307252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e24c30725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2e24c307252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e54e030280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e54e03028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2e54e030280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e54e030280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e54e0302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2e54e030280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df61f6aa54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df61f6aa5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2df61f6aa54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df61f6aa54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df61f6aa5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2df61f6aa54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df61f6aa54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2df61f6aa54_1_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e1c490b53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e1c490b5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2e1c490b533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1c490b533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e1c490b53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2e1c490b533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e1c490b533_0_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e1c490b53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2e1c490b533_0_5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e1c490b533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e1c490b53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2e1c490b533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e1c490b533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e1c490b53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2e1c490b533_0_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 rot="5400000">
            <a:off x="2590800" y="-533399"/>
            <a:ext cx="39624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1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62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76990" y="5562600"/>
            <a:ext cx="2486637" cy="11429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onlinelibrary.wiley.com/doi/10.1002/prot.26325" TargetMode="External"/><Relationship Id="rId4" Type="http://schemas.openxmlformats.org/officeDocument/2006/relationships/hyperlink" Target="https://doi.org/10.1038/s41467-017-02255-z" TargetMode="External"/><Relationship Id="rId5" Type="http://schemas.openxmlformats.org/officeDocument/2006/relationships/hyperlink" Target="https://doi.org/10.1128/mbio.02155-21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github.com/zhanglab/PDG-finde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ctrTitle"/>
          </p:nvPr>
        </p:nvSpPr>
        <p:spPr>
          <a:xfrm>
            <a:off x="685800" y="1219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800"/>
              <a:buFont typeface="Calibri"/>
              <a:buNone/>
            </a:pPr>
            <a:r>
              <a:rPr lang="en-US" sz="4800"/>
              <a:t>Computational Pipelines for the Analysis of Plastic-Degrading Genes</a:t>
            </a:r>
            <a:br>
              <a:rPr lang="en-US" sz="4800"/>
            </a:br>
            <a:endParaRPr i="1" sz="2667"/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>
                <a:solidFill>
                  <a:srgbClr val="92CCDC"/>
                </a:solidFill>
              </a:rPr>
              <a:t>Student: 	Aidan McCrillis, University of Rhode Island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>
                <a:solidFill>
                  <a:srgbClr val="92CCDC"/>
                </a:solidFill>
              </a:rPr>
              <a:t>			 amccrillis@uri.edu</a:t>
            </a:r>
            <a:endParaRPr sz="2000">
              <a:solidFill>
                <a:srgbClr val="92CCD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>
                <a:solidFill>
                  <a:srgbClr val="92CCDC"/>
                </a:solidFill>
              </a:rPr>
              <a:t>Mentor: 		Ying Zhang, University of Rhode Island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>
                <a:solidFill>
                  <a:srgbClr val="92CCDC"/>
                </a:solidFill>
              </a:rPr>
              <a:t>			yingzhang@uri.edu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>
                <a:solidFill>
                  <a:srgbClr val="92CCDC"/>
                </a:solidFill>
              </a:rPr>
              <a:t>Researcher:  Gaurav Khanna, University of Rhode Island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</a:pPr>
            <a:r>
              <a:t/>
            </a:r>
            <a:endParaRPr sz="1600">
              <a:solidFill>
                <a:srgbClr val="92CCD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2CCDC"/>
              </a:buClr>
              <a:buSzPts val="1600"/>
              <a:buNone/>
            </a:pPr>
            <a:r>
              <a:rPr lang="en-US" sz="1600">
                <a:solidFill>
                  <a:srgbClr val="92CCDC"/>
                </a:solidFill>
              </a:rPr>
              <a:t>Date: 6/12/24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305100" y="6303425"/>
            <a:ext cx="7467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e1c490b533_0_57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Examining an Individual Protein</a:t>
            </a:r>
            <a:endParaRPr/>
          </a:p>
        </p:txBody>
      </p:sp>
      <p:sp>
        <p:nvSpPr>
          <p:cNvPr id="168" name="Google Shape;168;g2e1c490b533_0_57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Reference A0A0G3B190 is from a PETase degrading protein from </a:t>
            </a:r>
            <a:r>
              <a:rPr i="1" lang="en-US"/>
              <a:t>Ideonella </a:t>
            </a:r>
            <a:r>
              <a:rPr i="1" lang="en-US"/>
              <a:t>sakaiensis</a:t>
            </a:r>
            <a:r>
              <a:rPr lang="en-US"/>
              <a:t> that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was notable for</a:t>
            </a:r>
            <a:r>
              <a:rPr lang="en-US"/>
              <a:t> it high catalytic activity on PET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g2e1c490b533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19696"/>
            <a:ext cx="9143999" cy="330950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2e1c490b533_0_57"/>
          <p:cNvSpPr txBox="1"/>
          <p:nvPr/>
        </p:nvSpPr>
        <p:spPr>
          <a:xfrm>
            <a:off x="117225" y="6450300"/>
            <a:ext cx="7467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2e1c490b533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6925" y="1109150"/>
            <a:ext cx="4793150" cy="3547724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7" name="Google Shape;177;g2e1c490b533_0_29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Colabfold</a:t>
            </a:r>
            <a:endParaRPr/>
          </a:p>
        </p:txBody>
      </p:sp>
      <p:pic>
        <p:nvPicPr>
          <p:cNvPr id="178" name="Google Shape;178;g2e1c490b533_0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375" y="1594550"/>
            <a:ext cx="4437625" cy="385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e1c490b533_0_29"/>
          <p:cNvSpPr txBox="1"/>
          <p:nvPr/>
        </p:nvSpPr>
        <p:spPr>
          <a:xfrm>
            <a:off x="284975" y="1030850"/>
            <a:ext cx="31002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 I. sakaiensis</a:t>
            </a:r>
            <a:endParaRPr i="1" sz="32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2e1c490b533_0_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2850" y="5345475"/>
            <a:ext cx="3421150" cy="151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e1c490b533_0_29"/>
          <p:cNvSpPr txBox="1"/>
          <p:nvPr/>
        </p:nvSpPr>
        <p:spPr>
          <a:xfrm>
            <a:off x="4966575" y="4875750"/>
            <a:ext cx="3648300" cy="14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Predicted structure of one the proteins we found</a:t>
            </a:r>
            <a:endParaRPr sz="32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2e1c490b533_0_29"/>
          <p:cNvSpPr txBox="1"/>
          <p:nvPr/>
        </p:nvSpPr>
        <p:spPr>
          <a:xfrm>
            <a:off x="613775" y="5446300"/>
            <a:ext cx="3000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92CCDC"/>
                </a:solidFill>
              </a:rPr>
              <a:t>Han, X., Liu, W., Huang, JW. et al. Structural insight into catalytic mechanism of PET hydrolase. Nat Commun 8, 2106 (2017). https://doi.org/10.1038/s41467-017-02255-z</a:t>
            </a:r>
            <a:endParaRPr>
              <a:solidFill>
                <a:srgbClr val="92CCD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92CCD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2CCDC"/>
              </a:solidFill>
            </a:endParaRPr>
          </a:p>
        </p:txBody>
      </p:sp>
      <p:sp>
        <p:nvSpPr>
          <p:cNvPr id="183" name="Google Shape;183;g2e1c490b533_0_29"/>
          <p:cNvSpPr txBox="1"/>
          <p:nvPr/>
        </p:nvSpPr>
        <p:spPr>
          <a:xfrm>
            <a:off x="117225" y="6450300"/>
            <a:ext cx="7467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e1c490b533_0_29"/>
          <p:cNvSpPr/>
          <p:nvPr/>
        </p:nvSpPr>
        <p:spPr>
          <a:xfrm>
            <a:off x="143050" y="1584525"/>
            <a:ext cx="4428900" cy="3861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20e12f8194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850" y="5345475"/>
            <a:ext cx="3421150" cy="151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20e12f8194c_0_0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Obtaining Taxonomy of Binned Plastic Degrading Proteins</a:t>
            </a:r>
            <a:endParaRPr/>
          </a:p>
        </p:txBody>
      </p:sp>
      <p:sp>
        <p:nvSpPr>
          <p:cNvPr id="192" name="Google Shape;192;g20e12f8194c_0_0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g20e12f8194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94307"/>
            <a:ext cx="9144000" cy="454698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0e12f8194c_0_0"/>
          <p:cNvSpPr txBox="1"/>
          <p:nvPr/>
        </p:nvSpPr>
        <p:spPr>
          <a:xfrm>
            <a:off x="117225" y="6450300"/>
            <a:ext cx="7467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e24c307252_0_2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201" name="Google Shape;201;g2e24c307252_0_2"/>
          <p:cNvSpPr txBox="1"/>
          <p:nvPr>
            <p:ph idx="1" type="body"/>
          </p:nvPr>
        </p:nvSpPr>
        <p:spPr>
          <a:xfrm>
            <a:off x="457200" y="1600200"/>
            <a:ext cx="8229600" cy="50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Wade W. Unculturable bacteria--the uncharacterized organisms </a:t>
            </a:r>
            <a:endParaRPr sz="1800"/>
          </a:p>
          <a:p>
            <a:pPr indent="0" lvl="0" marL="45720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that cause oral infections. J R Soc Med. 2002 Feb;95(2):81-3. </a:t>
            </a:r>
            <a:endParaRPr sz="1800"/>
          </a:p>
          <a:p>
            <a:pPr indent="0" lvl="0" marL="45720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doi: 10.1177/014107680209500207. PMID: 11823550; PMCID: </a:t>
            </a:r>
            <a:endParaRPr sz="1800"/>
          </a:p>
          <a:p>
            <a:pPr indent="0" lvl="0" marL="45720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PMC1279316.</a:t>
            </a:r>
            <a:endParaRPr sz="1800"/>
          </a:p>
          <a:p>
            <a:pPr indent="0" lvl="0" marL="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Buchholz, P.; Zhang, H.; Perez-Garcia, P.; Nover, L.-L.; Chow, J.; Streit,</a:t>
            </a:r>
            <a:endParaRPr sz="1800"/>
          </a:p>
          <a:p>
            <a:pPr indent="0" lvl="0" marL="45720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W.R.; Pleiss, J. Plastics degradation by hydrolytic enzymes: The</a:t>
            </a:r>
            <a:endParaRPr sz="1800"/>
          </a:p>
          <a:p>
            <a:pPr indent="0" lvl="0" marL="45720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Plastics-Active Enzymes Database-PAZy. Proteins 2021, 90, 1443–1456. Retrieved from:</a:t>
            </a:r>
            <a:endParaRPr sz="1800"/>
          </a:p>
          <a:p>
            <a:pPr indent="0" lvl="0" marL="45720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https://onlinelibrary.wiley.com/doi/10.1002/prot.26325</a:t>
            </a:r>
            <a:endParaRPr sz="1800"/>
          </a:p>
          <a:p>
            <a:pPr indent="0" lvl="0" marL="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/>
              <a:t>BHan, X., Liu, W., Huang, JW. et al. Structural insight into catalytic </a:t>
            </a:r>
            <a:endParaRPr sz="1800"/>
          </a:p>
          <a:p>
            <a:pPr indent="0" lvl="0" marL="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/>
              <a:t>	mechanism of PET hydrolase. Nat Commun 8, 2106 (2017). </a:t>
            </a:r>
            <a:endParaRPr sz="1800"/>
          </a:p>
          <a:p>
            <a:pPr indent="457200" lvl="0" marL="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https://doi.org/10.1038/s41467-017-02255-z</a:t>
            </a:r>
            <a:endParaRPr sz="1800"/>
          </a:p>
          <a:p>
            <a:pPr indent="0" lvl="0" marL="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/>
              <a:t>Zrimec J,Kokina M,Jonasson S, Zorrilla F, Zelezniak A, 2021. Plastic-Degrading Potential</a:t>
            </a:r>
            <a:endParaRPr sz="1800"/>
          </a:p>
          <a:p>
            <a:pPr indent="457200" lvl="0" marL="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/>
              <a:t>across the Global Microbiome Correlates with Recent Pollution Trends. mBio </a:t>
            </a:r>
            <a:endParaRPr sz="1800"/>
          </a:p>
          <a:p>
            <a:pPr indent="457200" lvl="0" marL="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/>
              <a:t>12:10.1128/mbio.02155-21. </a:t>
            </a:r>
            <a:endParaRPr sz="1800"/>
          </a:p>
          <a:p>
            <a:pPr indent="457200" lvl="0" marL="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5"/>
              </a:rPr>
              <a:t>https://doi.org/10.1128/mbio.02155-21</a:t>
            </a:r>
            <a:endParaRPr sz="1800"/>
          </a:p>
          <a:p>
            <a:pPr indent="457200" lvl="0" marL="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2" name="Google Shape;202;g2e24c307252_0_2"/>
          <p:cNvSpPr txBox="1"/>
          <p:nvPr/>
        </p:nvSpPr>
        <p:spPr>
          <a:xfrm>
            <a:off x="117225" y="6450300"/>
            <a:ext cx="7467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e54e030280_0_7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2e54e030280_0_7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e54e030280_0_0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Github</a:t>
            </a:r>
            <a:endParaRPr/>
          </a:p>
        </p:txBody>
      </p:sp>
      <p:sp>
        <p:nvSpPr>
          <p:cNvPr id="216" name="Google Shape;216;g2e54e030280_0_0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https://github.com/zhanglab/PDG-finder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df61f6aa54_0_6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Pipelines for Plastic Degrading Genes</a:t>
            </a:r>
            <a:endParaRPr/>
          </a:p>
        </p:txBody>
      </p:sp>
      <p:sp>
        <p:nvSpPr>
          <p:cNvPr id="99" name="Google Shape;99;g2df61f6aa54_0_6"/>
          <p:cNvSpPr txBox="1"/>
          <p:nvPr/>
        </p:nvSpPr>
        <p:spPr>
          <a:xfrm>
            <a:off x="457200" y="1804875"/>
            <a:ext cx="82296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There a 399,000 tons of plastics in the ocean. 69,000 tons of this are microplastics (Buchholz, 2022).</a:t>
            </a:r>
            <a:endParaRPr sz="30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Microplastics can’t be removed from the ocean easily. </a:t>
            </a:r>
            <a:endParaRPr sz="30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Plastics are durable and don’t degrade well, so they’ll trickle down through the ecosystem</a:t>
            </a:r>
            <a:endParaRPr sz="30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Microbial degradation is a possible solution to this problem</a:t>
            </a:r>
            <a:endParaRPr sz="30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2df61f6aa54_0_6"/>
          <p:cNvSpPr txBox="1"/>
          <p:nvPr/>
        </p:nvSpPr>
        <p:spPr>
          <a:xfrm>
            <a:off x="305100" y="6303425"/>
            <a:ext cx="7467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df61f6aa54_1_0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Pipelines for Plastic Degrading Genes</a:t>
            </a:r>
            <a:endParaRPr/>
          </a:p>
        </p:txBody>
      </p:sp>
      <p:sp>
        <p:nvSpPr>
          <p:cNvPr id="107" name="Google Shape;107;g2df61f6aa54_1_0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rtl="0" algn="l">
              <a:spcBef>
                <a:spcPts val="36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How can these genes be obtained?</a:t>
            </a:r>
            <a:endParaRPr sz="3400"/>
          </a:p>
          <a:p>
            <a:pPr indent="-444500" lvl="1" marL="914400" rtl="0" algn="l">
              <a:spcBef>
                <a:spcPts val="0"/>
              </a:spcBef>
              <a:spcAft>
                <a:spcPts val="0"/>
              </a:spcAft>
              <a:buSzPts val="3400"/>
              <a:buChar char="–"/>
            </a:pPr>
            <a:r>
              <a:rPr lang="en-US" sz="3400"/>
              <a:t>Its estimated that less than 2% of microbes can be cultured (Wade, 2002)</a:t>
            </a:r>
            <a:endParaRPr sz="3400"/>
          </a:p>
          <a:p>
            <a:pPr indent="-444500" lvl="1" marL="914400" rtl="0" algn="l">
              <a:spcBef>
                <a:spcPts val="0"/>
              </a:spcBef>
              <a:spcAft>
                <a:spcPts val="0"/>
              </a:spcAft>
              <a:buSzPts val="3400"/>
              <a:buChar char="–"/>
            </a:pPr>
            <a:r>
              <a:rPr lang="en-US" sz="3400"/>
              <a:t>Metagenomics is a solution to this problem</a:t>
            </a:r>
            <a:endParaRPr sz="3400"/>
          </a:p>
          <a:p>
            <a:pPr indent="-444500" lvl="1" marL="914400" rtl="0" algn="l">
              <a:spcBef>
                <a:spcPts val="0"/>
              </a:spcBef>
              <a:spcAft>
                <a:spcPts val="0"/>
              </a:spcAft>
              <a:buSzPts val="3400"/>
              <a:buChar char="–"/>
            </a:pPr>
            <a:r>
              <a:rPr lang="en-US" sz="3400"/>
              <a:t>Random sampling of genes directly over time (September 2017 - March 2020) rather than culturing</a:t>
            </a:r>
            <a:endParaRPr sz="3400"/>
          </a:p>
        </p:txBody>
      </p:sp>
      <p:sp>
        <p:nvSpPr>
          <p:cNvPr id="108" name="Google Shape;108;g2df61f6aa54_1_0"/>
          <p:cNvSpPr txBox="1"/>
          <p:nvPr/>
        </p:nvSpPr>
        <p:spPr>
          <a:xfrm>
            <a:off x="305100" y="6303425"/>
            <a:ext cx="7467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f61f6aa54_1_83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sz="4200"/>
              <a:t>Pipelines for Plastic Degrading Genes</a:t>
            </a:r>
            <a:endParaRPr sz="4200"/>
          </a:p>
        </p:txBody>
      </p:sp>
      <p:sp>
        <p:nvSpPr>
          <p:cNvPr id="114" name="Google Shape;114;g2df61f6aa54_1_83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Char char="•"/>
            </a:pPr>
            <a:r>
              <a:rPr lang="en-US" sz="4000"/>
              <a:t>This project’s goal is to produce a workflow to make the analyses on this data set reproducible. </a:t>
            </a:r>
            <a:endParaRPr/>
          </a:p>
        </p:txBody>
      </p:sp>
      <p:sp>
        <p:nvSpPr>
          <p:cNvPr id="115" name="Google Shape;115;g2df61f6aa54_1_83"/>
          <p:cNvSpPr txBox="1"/>
          <p:nvPr/>
        </p:nvSpPr>
        <p:spPr>
          <a:xfrm>
            <a:off x="305100" y="6303425"/>
            <a:ext cx="7467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2e1c490b53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850" y="5345475"/>
            <a:ext cx="3421150" cy="151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e1c490b533_0_0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Pipeline</a:t>
            </a:r>
            <a:endParaRPr/>
          </a:p>
        </p:txBody>
      </p:sp>
      <p:pic>
        <p:nvPicPr>
          <p:cNvPr id="123" name="Google Shape;123;g2e1c490b533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255" y="1124800"/>
            <a:ext cx="8753494" cy="540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e1c490b533_0_0"/>
          <p:cNvSpPr txBox="1"/>
          <p:nvPr/>
        </p:nvSpPr>
        <p:spPr>
          <a:xfrm>
            <a:off x="117225" y="6450300"/>
            <a:ext cx="7467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2e1c490b533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850" y="5345475"/>
            <a:ext cx="3421150" cy="151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2e1c490b533_0_8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Final Results</a:t>
            </a:r>
            <a:endParaRPr/>
          </a:p>
        </p:txBody>
      </p:sp>
      <p:sp>
        <p:nvSpPr>
          <p:cNvPr id="132" name="Google Shape;132;g2e1c490b533_0_8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g2e1c490b533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28341"/>
            <a:ext cx="9144001" cy="219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e1c490b533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526750"/>
            <a:ext cx="9143999" cy="30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e1c490b533_0_8"/>
          <p:cNvSpPr txBox="1"/>
          <p:nvPr/>
        </p:nvSpPr>
        <p:spPr>
          <a:xfrm>
            <a:off x="117225" y="6450300"/>
            <a:ext cx="7467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e1c490b533_0_51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Number of Different Plastics</a:t>
            </a:r>
            <a:endParaRPr/>
          </a:p>
        </p:txBody>
      </p:sp>
      <p:sp>
        <p:nvSpPr>
          <p:cNvPr id="142" name="Google Shape;142;g2e1c490b533_0_51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2e1c490b533_0_51"/>
          <p:cNvSpPr txBox="1"/>
          <p:nvPr/>
        </p:nvSpPr>
        <p:spPr>
          <a:xfrm>
            <a:off x="117225" y="6450300"/>
            <a:ext cx="7467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g2e1c490b533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850" y="5345475"/>
            <a:ext cx="3421150" cy="151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e1c490b533_0_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1275241"/>
            <a:ext cx="9143999" cy="5287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1c490b533_0_15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Workflow Reproducibility</a:t>
            </a:r>
            <a:endParaRPr/>
          </a:p>
        </p:txBody>
      </p:sp>
      <p:sp>
        <p:nvSpPr>
          <p:cNvPr id="152" name="Google Shape;152;g2e1c490b533_0_15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Using Conda as a way for version control: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For running the workflow, there are two environments that need to be setup from .yml files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This makes the environment for the pipeline reproducible</a:t>
            </a:r>
            <a:endParaRPr/>
          </a:p>
        </p:txBody>
      </p:sp>
      <p:sp>
        <p:nvSpPr>
          <p:cNvPr id="153" name="Google Shape;153;g2e1c490b533_0_15"/>
          <p:cNvSpPr txBox="1"/>
          <p:nvPr/>
        </p:nvSpPr>
        <p:spPr>
          <a:xfrm>
            <a:off x="117225" y="6450300"/>
            <a:ext cx="7467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e1c490b533_0_23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to go after?</a:t>
            </a:r>
            <a:endParaRPr/>
          </a:p>
        </p:txBody>
      </p:sp>
      <p:sp>
        <p:nvSpPr>
          <p:cNvPr id="160" name="Google Shape;160;g2e1c490b533_0_23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Examining the variability of the plastic degrading enzymes overtime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Looking at individual protein structures using a tool like Colabfold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Looking at what organisms are carrying these proteins</a:t>
            </a:r>
            <a:endParaRPr/>
          </a:p>
        </p:txBody>
      </p:sp>
      <p:sp>
        <p:nvSpPr>
          <p:cNvPr id="161" name="Google Shape;161;g2e1c490b533_0_23"/>
          <p:cNvSpPr txBox="1"/>
          <p:nvPr/>
        </p:nvSpPr>
        <p:spPr>
          <a:xfrm>
            <a:off x="117225" y="6450300"/>
            <a:ext cx="7467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476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