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3" roundtripDataSignature="AMtx7mh2qfDE7kCmbwAN8a6C12B8LI7J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8" name="Google Shape;88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e636345f72_1_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e636345f72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g2e636345f72_1_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9" name="Google Shape;10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5" name="Google Shape;115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1" name="Google Shape;121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7" name="Google Shape;127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9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9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9" name="Google Shape;19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" type="body"/>
          </p:nvPr>
        </p:nvSpPr>
        <p:spPr>
          <a:xfrm rot="5400000">
            <a:off x="2590800" y="-533399"/>
            <a:ext cx="39624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9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0"/>
          <p:cNvSpPr txBox="1"/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" type="body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1" name="Google Shape;3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2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8" name="Google Shape;3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13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5" name="Google Shape;45;p13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13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93CDDD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3CDDD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6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6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2" name="Google Shape;62;p16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93CDDD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93CDDD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93CDDD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3" name="Google Shape;63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7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7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93CDDD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93CDDD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93CDDD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93CDDD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0" name="Google Shape;70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625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" type="body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93CDDD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93CDDD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3CDDD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" name="Google Shape;15;p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6476990" y="5562600"/>
            <a:ext cx="2486637" cy="114299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/>
          <p:nvPr>
            <p:ph type="ctrTitle"/>
          </p:nvPr>
        </p:nvSpPr>
        <p:spPr>
          <a:xfrm>
            <a:off x="179775" y="1202175"/>
            <a:ext cx="87273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4300"/>
              <a:t>Neural Network Surrogate Models of Gravitational Waveforms</a:t>
            </a:r>
            <a:endParaRPr i="1" sz="2167"/>
          </a:p>
        </p:txBody>
      </p:sp>
      <p:sp>
        <p:nvSpPr>
          <p:cNvPr id="91" name="Google Shape;91;p1"/>
          <p:cNvSpPr txBox="1"/>
          <p:nvPr>
            <p:ph idx="1" type="subTitle"/>
          </p:nvPr>
        </p:nvSpPr>
        <p:spPr>
          <a:xfrm>
            <a:off x="1371600" y="30480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>
                <a:solidFill>
                  <a:srgbClr val="92CCDC"/>
                </a:solidFill>
              </a:rPr>
              <a:t>Student: 	Ashwin Girish, University of Rhode Island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>
                <a:solidFill>
                  <a:srgbClr val="92CCDC"/>
                </a:solidFill>
              </a:rPr>
              <a:t>			ashwin.girish@uri.edu</a:t>
            </a:r>
            <a:endParaRPr sz="2000">
              <a:solidFill>
                <a:srgbClr val="92CCDC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>
                <a:solidFill>
                  <a:srgbClr val="92CCDC"/>
                </a:solidFill>
              </a:rPr>
              <a:t>Mentor: 		Dr. Scott Field, University of Rhode Island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2CCDC"/>
              </a:buClr>
              <a:buSzPts val="2000"/>
              <a:buNone/>
            </a:pPr>
            <a:r>
              <a:rPr lang="en-US" sz="2000">
                <a:solidFill>
                  <a:srgbClr val="92CCDC"/>
                </a:solidFill>
              </a:rPr>
              <a:t>			sfield17@uri.edu</a:t>
            </a:r>
            <a:endParaRPr sz="1600">
              <a:solidFill>
                <a:srgbClr val="92CCDC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2CCDC"/>
              </a:buClr>
              <a:buSzPts val="1600"/>
              <a:buNone/>
            </a:pPr>
            <a:r>
              <a:t/>
            </a:r>
            <a:endParaRPr sz="1600">
              <a:solidFill>
                <a:srgbClr val="92CCDC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2CCDC"/>
              </a:buClr>
              <a:buSzPts val="1600"/>
              <a:buNone/>
            </a:pPr>
            <a:r>
              <a:rPr lang="en-US" sz="1600">
                <a:solidFill>
                  <a:srgbClr val="92CCDC"/>
                </a:solidFill>
              </a:rPr>
              <a:t>Date:			June 21, 2024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type="title"/>
          </p:nvPr>
        </p:nvSpPr>
        <p:spPr>
          <a:xfrm>
            <a:off x="457200" y="1853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3300"/>
              <a:t>Neural Network Surrogate Models of Gravitational Waveforms</a:t>
            </a:r>
            <a:endParaRPr sz="2900"/>
          </a:p>
        </p:txBody>
      </p:sp>
      <p:sp>
        <p:nvSpPr>
          <p:cNvPr id="97" name="Google Shape;97;p2"/>
          <p:cNvSpPr txBox="1"/>
          <p:nvPr>
            <p:ph idx="1" type="body"/>
          </p:nvPr>
        </p:nvSpPr>
        <p:spPr>
          <a:xfrm>
            <a:off x="457200" y="1600201"/>
            <a:ext cx="8229600" cy="19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2000"/>
              <a:buChar char="•"/>
            </a:pPr>
            <a:r>
              <a:rPr lang="en-US" sz="2000"/>
              <a:t>The Gravitational Wave Signal emitted by a binary black hole merger is an oscillatory ‘chirp’, whose amplitude and frequency peak at merger.</a:t>
            </a:r>
            <a:endParaRPr sz="2000"/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000"/>
              <a:t>These signals are complex, and hence difficult to model.</a:t>
            </a:r>
            <a:endParaRPr sz="2000"/>
          </a:p>
          <a:p>
            <a:pPr indent="-215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000"/>
              <a:t>Complexity arises due to the number of dependent parameters, higher-order modes of oscillation, precession, orbital eccentricity etc. </a:t>
            </a:r>
            <a:endParaRPr sz="2000"/>
          </a:p>
        </p:txBody>
      </p:sp>
      <p:pic>
        <p:nvPicPr>
          <p:cNvPr id="98" name="Google Shape;98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31025" y="3422501"/>
            <a:ext cx="5400000" cy="303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e636345f72_1_1"/>
          <p:cNvSpPr txBox="1"/>
          <p:nvPr>
            <p:ph idx="1" type="body"/>
          </p:nvPr>
        </p:nvSpPr>
        <p:spPr>
          <a:xfrm>
            <a:off x="457200" y="1600201"/>
            <a:ext cx="8229600" cy="1675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rtl="0" algn="l">
              <a:spcBef>
                <a:spcPts val="360"/>
              </a:spcBef>
              <a:spcAft>
                <a:spcPts val="0"/>
              </a:spcAft>
              <a:buSzPts val="2000"/>
              <a:buChar char="•"/>
            </a:pPr>
            <a:r>
              <a:rPr lang="en-US" sz="2000"/>
              <a:t>Surrogate models </a:t>
            </a:r>
            <a:r>
              <a:rPr lang="en-US" sz="2000"/>
              <a:t>construct waveform models directly from waveform data, sampled either from another model, or from simulations.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000"/>
              <a:t>Surrogate models perform this construction </a:t>
            </a:r>
            <a:r>
              <a:rPr lang="en-US" sz="2000"/>
              <a:t>using expansions in orthogonal bases and interpolation methods.</a:t>
            </a:r>
            <a:endParaRPr sz="2000"/>
          </a:p>
        </p:txBody>
      </p:sp>
      <p:sp>
        <p:nvSpPr>
          <p:cNvPr id="105" name="Google Shape;105;g2e636345f72_1_1"/>
          <p:cNvSpPr txBox="1"/>
          <p:nvPr>
            <p:ph type="title"/>
          </p:nvPr>
        </p:nvSpPr>
        <p:spPr>
          <a:xfrm>
            <a:off x="457200" y="1853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3300"/>
              <a:t>Neural Network Surrogate Models of Gravitational Waveforms</a:t>
            </a:r>
            <a:endParaRPr sz="2900"/>
          </a:p>
        </p:txBody>
      </p:sp>
      <p:pic>
        <p:nvPicPr>
          <p:cNvPr id="106" name="Google Shape;106;g2e636345f72_1_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8225" y="3429000"/>
            <a:ext cx="3931490" cy="2819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 txBox="1"/>
          <p:nvPr>
            <p:ph idx="1" type="body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2000"/>
              <a:buChar char="•"/>
            </a:pPr>
            <a:r>
              <a:rPr lang="en-US" sz="2000"/>
              <a:t>Goals:</a:t>
            </a:r>
            <a:endParaRPr sz="2000">
              <a:solidFill>
                <a:srgbClr val="93CDD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587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</a:pPr>
            <a:r>
              <a:rPr lang="en-US" sz="2000"/>
              <a:t>Extend existing surrogate models by using Artificial Neural Networks (ANNs) to perform interpolation. An appropriately constructed ANN should be able to perform this interpolation with high accuracy and speed. </a:t>
            </a:r>
            <a:endParaRPr sz="2000"/>
          </a:p>
          <a:p>
            <a:pPr indent="-1587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</a:pPr>
            <a:r>
              <a:rPr lang="en-US" sz="2000"/>
              <a:t>Start by modelling sections of a precessing GW waveform with ANNs, and optimising their hyperparameters to best model the waveform.</a:t>
            </a:r>
            <a:endParaRPr sz="2000"/>
          </a:p>
        </p:txBody>
      </p:sp>
      <p:sp>
        <p:nvSpPr>
          <p:cNvPr id="112" name="Google Shape;112;p3"/>
          <p:cNvSpPr txBox="1"/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3300"/>
              <a:t>Neural Network Surrogate Models of Gravitational Waveforms</a:t>
            </a:r>
            <a:endParaRPr sz="29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"/>
          <p:cNvSpPr txBox="1"/>
          <p:nvPr>
            <p:ph idx="1" type="body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225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2500"/>
              <a:buFont typeface="Calibri"/>
              <a:buChar char="•"/>
            </a:pPr>
            <a:r>
              <a:rPr lang="en-US" sz="2500"/>
              <a:t>Timeframe</a:t>
            </a:r>
            <a:endParaRPr sz="2500">
              <a:solidFill>
                <a:srgbClr val="93CDDD"/>
              </a:solidFill>
            </a:endParaRPr>
          </a:p>
          <a:p>
            <a:pPr indent="-19050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2500"/>
              <a:buFont typeface="Calibri"/>
              <a:buChar char="–"/>
            </a:pPr>
            <a:r>
              <a:rPr lang="en-US" sz="2500"/>
              <a:t> </a:t>
            </a:r>
            <a:r>
              <a:rPr lang="en-US" sz="2500"/>
              <a:t>Start date:	June 17, 2024</a:t>
            </a:r>
            <a:endParaRPr sz="2500"/>
          </a:p>
          <a:p>
            <a:pPr indent="-19050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2500"/>
              <a:buFont typeface="Calibri"/>
              <a:buChar char="–"/>
            </a:pPr>
            <a:r>
              <a:rPr lang="en-US" sz="2500"/>
              <a:t> </a:t>
            </a:r>
            <a:r>
              <a:rPr lang="en-US" sz="2500"/>
              <a:t>End date:	August 31, 2024</a:t>
            </a:r>
            <a:endParaRPr sz="2500"/>
          </a:p>
        </p:txBody>
      </p:sp>
      <p:sp>
        <p:nvSpPr>
          <p:cNvPr id="118" name="Google Shape;118;p4"/>
          <p:cNvSpPr txBox="1"/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3300"/>
              <a:t>Neural Network Surrogate Models of Gravitational Waveforms</a:t>
            </a:r>
            <a:endParaRPr sz="29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"/>
          <p:cNvSpPr txBox="1"/>
          <p:nvPr>
            <p:ph idx="1" type="body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2000"/>
              <a:buChar char="•"/>
            </a:pPr>
            <a:r>
              <a:rPr lang="en-US" sz="2000"/>
              <a:t> What I hope to learn</a:t>
            </a:r>
            <a:endParaRPr sz="2000"/>
          </a:p>
          <a:p>
            <a:pPr indent="-1587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</a:pPr>
            <a:r>
              <a:rPr lang="en-US" sz="2000"/>
              <a:t>How to construct and optimise neural networks for this task</a:t>
            </a:r>
            <a:endParaRPr sz="2000"/>
          </a:p>
          <a:p>
            <a:pPr indent="-1587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</a:pPr>
            <a:r>
              <a:rPr lang="en-US" sz="2000"/>
              <a:t>How to run efficient scripts that utilise UNITY’s resources judiciously</a:t>
            </a:r>
            <a:endParaRPr sz="2000"/>
          </a:p>
          <a:p>
            <a:pPr indent="-1587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</a:pPr>
            <a:r>
              <a:rPr lang="en-US" sz="2000"/>
              <a:t>How to manage and contribute to existing codebase on GitHub</a:t>
            </a:r>
            <a:endParaRPr sz="2000"/>
          </a:p>
        </p:txBody>
      </p:sp>
      <p:sp>
        <p:nvSpPr>
          <p:cNvPr id="124" name="Google Shape;124;p5"/>
          <p:cNvSpPr txBox="1"/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3300"/>
              <a:t>Neural Network Surrogate Models of Gravitational Waveforms</a:t>
            </a:r>
            <a:endParaRPr sz="29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"/>
          <p:cNvSpPr txBox="1"/>
          <p:nvPr>
            <p:ph idx="1" type="body"/>
          </p:nvPr>
        </p:nvSpPr>
        <p:spPr>
          <a:xfrm>
            <a:off x="457200" y="1600201"/>
            <a:ext cx="8229600" cy="39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2000"/>
              <a:buChar char="•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G</a:t>
            </a:r>
            <a:r>
              <a:rPr lang="en-US" sz="200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oals for Next </a:t>
            </a: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200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onth:</a:t>
            </a:r>
            <a:endParaRPr sz="2000"/>
          </a:p>
          <a:p>
            <a:pPr indent="-1587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</a:pPr>
            <a:r>
              <a:rPr lang="en-US" sz="2000"/>
              <a:t>Familiarise myself with PyTorch and Optuna, the python libraries that are used to construct the ANN, and optimise its hyperparameters respectively.</a:t>
            </a:r>
            <a:endParaRPr sz="2000"/>
          </a:p>
          <a:p>
            <a:pPr indent="-158750" lvl="1" marL="74295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93CDDD"/>
              </a:buClr>
              <a:buSzPts val="2000"/>
              <a:buChar char="–"/>
            </a:pPr>
            <a:r>
              <a:rPr lang="en-US" sz="2000"/>
              <a:t>Construct simple ANNs that infer waveforms using NR simulation data and o</a:t>
            </a:r>
            <a:r>
              <a:rPr lang="en-US" sz="2000"/>
              <a:t>ptimise the hyperparameters of these networks</a:t>
            </a:r>
            <a:r>
              <a:rPr lang="en-US" sz="2000">
                <a:solidFill>
                  <a:srgbClr val="93CDDD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000"/>
          </a:p>
          <a:p>
            <a:pPr indent="-1397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93CDDD"/>
              </a:buClr>
              <a:buSzPts val="3200"/>
              <a:buNone/>
            </a:pPr>
            <a:r>
              <a:t/>
            </a:r>
            <a:endParaRPr sz="2000"/>
          </a:p>
        </p:txBody>
      </p:sp>
      <p:sp>
        <p:nvSpPr>
          <p:cNvPr id="130" name="Google Shape;130;p6"/>
          <p:cNvSpPr txBox="1"/>
          <p:nvPr>
            <p:ph type="title"/>
          </p:nvPr>
        </p:nvSpPr>
        <p:spPr>
          <a:xfrm>
            <a:off x="457200" y="185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93CDDD"/>
              </a:buClr>
              <a:buSzPts val="4800"/>
              <a:buFont typeface="Calibri"/>
              <a:buNone/>
            </a:pPr>
            <a:r>
              <a:rPr lang="en-US" sz="3300"/>
              <a:t>Neural Network Surrogate Models of Gravitational Waveforms</a:t>
            </a:r>
            <a:endParaRPr sz="29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Custom 2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476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