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iDz9cUmiVc4UxNgs56IhvVd0Xd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EACE53A-67BE-4490-8AAF-24249C4BABA0}">
  <a:tblStyle styleId="{FEACE53A-67BE-4490-8AAF-24249C4BABA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customschemas.google.com/relationships/presentationmetadata" Target="meta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fe23cb399e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fe23cb399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2fe23cb399e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e23cb399e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fe23cb399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2fe23cb399e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fe23cb399e_0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fe23cb399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2fe23cb399e_0_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fe23cb399e_1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fe23cb399e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fe23cb399e_1_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fe23cb399e_1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fe23cb399e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fe23cb399e_1_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" type="subTitle"/>
          </p:nvPr>
        </p:nvSpPr>
        <p:spPr>
          <a:xfrm>
            <a:off x="1371600" y="392192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 rot="5400000">
            <a:off x="2590800" y="-533399"/>
            <a:ext cx="39624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62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510136" y="5322102"/>
            <a:ext cx="2486640" cy="11429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489450" y="1198275"/>
            <a:ext cx="81651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800"/>
              <a:buFont typeface="Calibri"/>
              <a:buNone/>
            </a:pPr>
            <a:r>
              <a:rPr lang="en-US" sz="4300"/>
              <a:t>Neural Network Surrogate Models of Gravitational Waveforms</a:t>
            </a:r>
            <a:endParaRPr i="1" sz="2667"/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1371600" y="3043050"/>
            <a:ext cx="6400800" cy="26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rgbClr val="92CCDC"/>
                </a:solidFill>
              </a:rPr>
              <a:t>Student: 	Ashwin Girish, University of Rhode Island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rgbClr val="92CCDC"/>
                </a:solidFill>
              </a:rPr>
              <a:t>			ashwin.girish@uri.edu</a:t>
            </a:r>
            <a:endParaRPr sz="2000">
              <a:solidFill>
                <a:srgbClr val="92CCD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rgbClr val="92CCDC"/>
                </a:solidFill>
              </a:rPr>
              <a:t>Mentor: 		Dr. Scott Field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rgbClr val="92CCDC"/>
                </a:solidFill>
              </a:rPr>
              <a:t>			</a:t>
            </a:r>
            <a:r>
              <a:rPr lang="en-US" sz="2000">
                <a:solidFill>
                  <a:srgbClr val="92CCDC"/>
                </a:solidFill>
              </a:rPr>
              <a:t>sfield17@uri.edu</a:t>
            </a:r>
            <a:endParaRPr sz="1600">
              <a:solidFill>
                <a:srgbClr val="92CCD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2CCDC"/>
              </a:buClr>
              <a:buSzPts val="1600"/>
              <a:buNone/>
            </a:pPr>
            <a:r>
              <a:rPr lang="en-US" sz="1600">
                <a:solidFill>
                  <a:srgbClr val="92CCDC"/>
                </a:solidFill>
              </a:rPr>
              <a:t>Date:	 		September 11,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Lessons Learned and Future Work</a:t>
            </a:r>
            <a:endParaRPr/>
          </a:p>
        </p:txBody>
      </p:sp>
      <p:sp>
        <p:nvSpPr>
          <p:cNvPr id="164" name="Google Shape;164;p6"/>
          <p:cNvSpPr txBox="1"/>
          <p:nvPr>
            <p:ph idx="1" type="body"/>
          </p:nvPr>
        </p:nvSpPr>
        <p:spPr>
          <a:xfrm>
            <a:off x="457200" y="1600200"/>
            <a:ext cx="8229600" cy="46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Challenges: </a:t>
            </a:r>
            <a:endParaRPr sz="2400"/>
          </a:p>
          <a:p>
            <a:pPr indent="-196850" lvl="1" marL="3429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/>
              <a:t>Optuna doesn’t support dynamic variable spaces for categorical variables. </a:t>
            </a:r>
            <a:endParaRPr sz="2000"/>
          </a:p>
          <a:p>
            <a:pPr indent="-196850" lvl="1" marL="3429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/>
              <a:t>More dephasing seen around the merger and ringdown, suggesting that the ANN faces difficulty in learning the phase behaviour in this regime.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Lessons Learnt:</a:t>
            </a:r>
            <a:r>
              <a:rPr lang="en-US" sz="2000"/>
              <a:t> </a:t>
            </a:r>
            <a:endParaRPr sz="2000"/>
          </a:p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000"/>
              <a:t>Better understanding of the structure of surrogate models</a:t>
            </a:r>
            <a:endParaRPr sz="2000"/>
          </a:p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Learnt about the construction of neural networks and how to optimise their structure to cater to specific problems</a:t>
            </a:r>
            <a:endParaRPr sz="2000"/>
          </a:p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Learnt to write better job scripts that use UNITY’s resources efficiently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Future Work:</a:t>
            </a:r>
            <a:endParaRPr sz="2400"/>
          </a:p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Construct similarly optimised ANNs for other waveform pieces</a:t>
            </a:r>
            <a:endParaRPr sz="2000"/>
          </a:p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Compare evaluation times between the original spline interpolated surrogate and the neural network surrogate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457200" y="185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Neural Network Surrogate Models of Gravitational Waveforms</a:t>
            </a:r>
            <a:endParaRPr sz="29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457200" y="1600200"/>
            <a:ext cx="82296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</a:pPr>
            <a:r>
              <a:rPr lang="en-US" sz="20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The Gravitational Wave Signal emitted by a binary black hole merger is an oscillatory ‘chirp’, whose amplitude and frequency peak at merger.</a:t>
            </a:r>
            <a:endParaRPr sz="20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</a:pPr>
            <a:r>
              <a:rPr lang="en-US" sz="20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These signals are complex and oscillatory. Since oscillatory signals are difficult to interpolate, the amplitude and phase are studied separately.</a:t>
            </a:r>
            <a:endParaRPr sz="20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</a:pPr>
            <a:r>
              <a:rPr lang="en-US" sz="20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Complexity arises due to the number of dependent parameters, higher-order modes of oscillation, precession, orbital eccentricity etc. </a:t>
            </a:r>
            <a:endParaRPr sz="20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</a:pPr>
            <a:r>
              <a:rPr lang="en-US" sz="20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Surrogate models construct waveform models directly from waveform data, sampled either from another model, or from simulations.</a:t>
            </a:r>
            <a:endParaRPr sz="20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19404" l="3346" r="3690" t="17531"/>
          <a:stretch/>
        </p:blipFill>
        <p:spPr>
          <a:xfrm>
            <a:off x="1704500" y="4301275"/>
            <a:ext cx="5020325" cy="191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fe23cb399e_0_3"/>
          <p:cNvSpPr txBox="1"/>
          <p:nvPr/>
        </p:nvSpPr>
        <p:spPr>
          <a:xfrm>
            <a:off x="106525" y="1600200"/>
            <a:ext cx="89619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8750" lvl="0" marL="171450" rtl="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600"/>
              <a:buFont typeface="Calibri"/>
              <a:buChar char="●"/>
            </a:pPr>
            <a:r>
              <a:rPr lang="en-US" sz="20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Step 1: Iteratively construct a reduced basis set of waveforms (Blue)</a:t>
            </a:r>
            <a:endParaRPr sz="20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600"/>
              <a:buFont typeface="Calibri"/>
              <a:buChar char="●"/>
            </a:pPr>
            <a:r>
              <a:rPr lang="en-US" sz="20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Step 2: Reduce data in time direction to most representative times (Yellow)</a:t>
            </a:r>
            <a:endParaRPr sz="20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600"/>
              <a:buFont typeface="Calibri"/>
              <a:buChar char="●"/>
            </a:pPr>
            <a:r>
              <a:rPr lang="en-US" sz="20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Step 3: Construct fits across parameter space at </a:t>
            </a:r>
            <a:r>
              <a:rPr lang="en-US" sz="20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representative times (Orange)</a:t>
            </a:r>
            <a:endParaRPr sz="20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600"/>
              <a:buFont typeface="Calibri"/>
              <a:buChar char="●"/>
            </a:pPr>
            <a:r>
              <a:rPr lang="en-US" sz="20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Step 4: Evaluate fits at random parameter set, and estimate waveform (Maroon)</a:t>
            </a:r>
            <a:endParaRPr sz="20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2fe23cb399e_0_3"/>
          <p:cNvSpPr txBox="1"/>
          <p:nvPr/>
        </p:nvSpPr>
        <p:spPr>
          <a:xfrm>
            <a:off x="457200" y="185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Neural Network Surrogate Models of Gravitational Waveforms</a:t>
            </a:r>
            <a:endParaRPr sz="29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2fe23cb399e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3276000"/>
            <a:ext cx="4530850" cy="324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20725" y="1676400"/>
            <a:ext cx="8855400" cy="28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500"/>
              <a:buChar char="•"/>
            </a:pPr>
            <a:r>
              <a:rPr lang="en-US" sz="2500" u="sng"/>
              <a:t>Milestone 1</a:t>
            </a:r>
            <a:r>
              <a:rPr lang="en-US" sz="2500"/>
              <a:t>: Install and run existing Python codes on Unity; run interactive examples on CPU and GPU.</a:t>
            </a:r>
            <a:endParaRPr sz="2500"/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u="sng"/>
              <a:t>Milestone 2</a:t>
            </a:r>
            <a:r>
              <a:rPr lang="en-US" sz="2500"/>
              <a:t>: Write and submit job submission scripts for Unity for various target problems.</a:t>
            </a:r>
            <a:endParaRPr sz="2500"/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u="sng"/>
              <a:t>Milestone 3</a:t>
            </a:r>
            <a:r>
              <a:rPr lang="en-US" sz="2500"/>
              <a:t>: Carry out hyperparameter optimization studies for various target problems</a:t>
            </a:r>
            <a:endParaRPr sz="2500"/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12" name="Google Shape;112;p3"/>
          <p:cNvSpPr txBox="1"/>
          <p:nvPr/>
        </p:nvSpPr>
        <p:spPr>
          <a:xfrm>
            <a:off x="457200" y="185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Neural Network Surrogate Models of Gravitational Waveforms</a:t>
            </a:r>
            <a:endParaRPr sz="29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7650" lvl="0" marL="34290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900"/>
              <a:buFont typeface="Calibri"/>
              <a:buChar char="•"/>
            </a:pPr>
            <a:r>
              <a:rPr lang="en-US" sz="29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Timeframe</a:t>
            </a:r>
            <a:endParaRPr sz="29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1" marL="742950" rtl="0" algn="l"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2900"/>
              <a:buFont typeface="Calibri"/>
              <a:buChar char="–"/>
            </a:pPr>
            <a:r>
              <a:rPr lang="en-US" sz="29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 Start date:	June 17, 2024</a:t>
            </a:r>
            <a:endParaRPr sz="29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1" marL="742950" rtl="0" algn="l"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2900"/>
              <a:buFont typeface="Calibri"/>
              <a:buChar char="–"/>
            </a:pPr>
            <a:r>
              <a:rPr lang="en-US" sz="29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 End date:		August 31, 2024</a:t>
            </a:r>
            <a:endParaRPr sz="29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Neural Network Surrogate Models of Gravitational Waveforms</a:t>
            </a:r>
            <a:endParaRPr sz="29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e23cb399e_0_18"/>
          <p:cNvSpPr txBox="1"/>
          <p:nvPr/>
        </p:nvSpPr>
        <p:spPr>
          <a:xfrm>
            <a:off x="457200" y="185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Neural Network Surrogate Models of Gravitational Waveforms</a:t>
            </a:r>
            <a:endParaRPr sz="29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fe23cb399e_0_18"/>
          <p:cNvSpPr txBox="1"/>
          <p:nvPr/>
        </p:nvSpPr>
        <p:spPr>
          <a:xfrm>
            <a:off x="457200" y="1491450"/>
            <a:ext cx="7670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sng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Milestone 1</a:t>
            </a:r>
            <a:r>
              <a:rPr lang="en-US" sz="27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7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fe23cb399e_0_18"/>
          <p:cNvSpPr txBox="1"/>
          <p:nvPr/>
        </p:nvSpPr>
        <p:spPr>
          <a:xfrm>
            <a:off x="457200" y="1939950"/>
            <a:ext cx="82296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Scripts optimise hyperparameters that </a:t>
            </a:r>
            <a:r>
              <a:rPr lang="en-US" sz="21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describe</a:t>
            </a:r>
            <a:r>
              <a:rPr lang="en-US" sz="21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 an artificial network and return the set that minimises validation error.</a:t>
            </a:r>
            <a:endParaRPr sz="21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These scripts use PyTorch to construct the ANN, and Optuna to optimise hyperparameters. The script also saves the best performing ANN. </a:t>
            </a:r>
            <a:endParaRPr sz="21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fe23cb399e_0_18"/>
          <p:cNvSpPr txBox="1"/>
          <p:nvPr/>
        </p:nvSpPr>
        <p:spPr>
          <a:xfrm>
            <a:off x="457200" y="3664650"/>
            <a:ext cx="7670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sng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Milestone 2</a:t>
            </a:r>
            <a:r>
              <a:rPr lang="en-US" sz="27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7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fe23cb399e_0_18"/>
          <p:cNvSpPr txBox="1"/>
          <p:nvPr/>
        </p:nvSpPr>
        <p:spPr>
          <a:xfrm>
            <a:off x="457200" y="4113150"/>
            <a:ext cx="82296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Focused on modelling the phase of the gravitational wave</a:t>
            </a:r>
            <a:endParaRPr sz="21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Goal: Find the network parameters that minimizes					 the “Dephasing”, the phase difference between					 the waveform dataset and ANN output</a:t>
            </a:r>
            <a:endParaRPr sz="21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Initial runs of Optuna gave us general ranges and 			preferences for network hyperparameters. </a:t>
            </a:r>
            <a:endParaRPr sz="21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fe23cb399e_0_30"/>
          <p:cNvSpPr txBox="1"/>
          <p:nvPr/>
        </p:nvSpPr>
        <p:spPr>
          <a:xfrm>
            <a:off x="457200" y="185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Neural Network Surrogate Models of Gravitational Waveforms</a:t>
            </a:r>
            <a:endParaRPr sz="29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fe23cb399e_0_30"/>
          <p:cNvSpPr txBox="1"/>
          <p:nvPr/>
        </p:nvSpPr>
        <p:spPr>
          <a:xfrm>
            <a:off x="457200" y="1491450"/>
            <a:ext cx="7670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sng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Milestone 3</a:t>
            </a:r>
            <a:r>
              <a:rPr lang="en-US" sz="27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7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fe23cb399e_0_30"/>
          <p:cNvSpPr txBox="1"/>
          <p:nvPr/>
        </p:nvSpPr>
        <p:spPr>
          <a:xfrm>
            <a:off x="457200" y="2016150"/>
            <a:ext cx="82296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Initial runs used to choose regions in the hyperparameter space to study in more depth. </a:t>
            </a:r>
            <a:endParaRPr sz="21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Optuna script modified to allow for command line inputs that restrict ranges of the hyperparameters. These modifications will be made publicly available on GitHub.</a:t>
            </a:r>
            <a:endParaRPr sz="21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The table on the next slide summarises results from more constrained optimisation tasks.</a:t>
            </a:r>
            <a:endParaRPr sz="21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e23cb399e_1_5"/>
          <p:cNvSpPr txBox="1"/>
          <p:nvPr/>
        </p:nvSpPr>
        <p:spPr>
          <a:xfrm>
            <a:off x="1574850" y="2506000"/>
            <a:ext cx="5994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Results from Optuna runs for best sets of network parameters</a:t>
            </a:r>
            <a:endParaRPr sz="15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fe23cb399e_1_5"/>
          <p:cNvSpPr txBox="1"/>
          <p:nvPr/>
        </p:nvSpPr>
        <p:spPr>
          <a:xfrm>
            <a:off x="1640850" y="2925350"/>
            <a:ext cx="5862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Trial with lowest test loss (8 Layers, 560 units per layer)</a:t>
            </a:r>
            <a:endParaRPr sz="15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" name="Google Shape;144;g2fe23cb399e_1_5"/>
          <p:cNvGraphicFramePr/>
          <p:nvPr/>
        </p:nvGraphicFramePr>
        <p:xfrm>
          <a:off x="7113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{FEACE53A-67BE-4490-8AAF-24249C4BABA0}</a:tableStyleId>
              </a:tblPr>
              <a:tblGrid>
                <a:gridCol w="906300"/>
                <a:gridCol w="906300"/>
                <a:gridCol w="906300"/>
                <a:gridCol w="906300"/>
                <a:gridCol w="906300"/>
                <a:gridCol w="906300"/>
                <a:gridCol w="906300"/>
                <a:gridCol w="906300"/>
                <a:gridCol w="973075"/>
                <a:gridCol w="906300"/>
              </a:tblGrid>
              <a:tr h="20760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test_loss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n_layers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n_units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acf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lr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shape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dephasing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total_n_params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Epochs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0000">
                <a:tc vMerge="1"/>
                <a:tc vMerge="1"/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/>
                        <a:t>maximum</a:t>
                      </a:r>
                      <a:endParaRPr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/>
                        <a:t>median</a:t>
                      </a:r>
                      <a:endParaRPr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  <a:tc vMerge="1"/>
              </a:tr>
              <a:tr h="173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3.97E-07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560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ELU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2.94E-05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Constant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2.940605196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0.025040561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2332630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6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4.18E-07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256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ELU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2.94E-05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Constant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4.440829061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0.0259344711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1574374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5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4.87E-07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560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ELU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1.49E-05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Constant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2.467359115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0.0286719992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2332630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1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4.98E-07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496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ReLU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0.000133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Constant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2.426759599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0.024326319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1843862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6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5.52E-07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560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ELU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2.94E-05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Constant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2.669431467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0.019046397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1704310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11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5.54E-07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352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LeakyReLU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2.94E-05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Constant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2.127912558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0.028757357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1450822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6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5.83E-07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352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ReLU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0.000158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Constant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3.38542904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0.034590154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1450822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1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6.75E-07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256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ELU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0.0001329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Constant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2.975634703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0.032982800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1574374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0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7.45E-07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432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LeakyReLU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0.000197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Constant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3.679288004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0.0494196497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1412438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45" name="Google Shape;145;g2fe23cb399e_1_5"/>
          <p:cNvPicPr preferRelativeResize="0"/>
          <p:nvPr/>
        </p:nvPicPr>
        <p:blipFill rotWithShape="1">
          <a:blip r:embed="rId3">
            <a:alphaModFix/>
          </a:blip>
          <a:srcRect b="0" l="0" r="0" t="8189"/>
          <a:stretch/>
        </p:blipFill>
        <p:spPr>
          <a:xfrm>
            <a:off x="4251825" y="3340850"/>
            <a:ext cx="3551201" cy="262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fe23cb399e_1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600" y="3340850"/>
            <a:ext cx="3551200" cy="26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e23cb399e_1_22"/>
          <p:cNvSpPr txBox="1"/>
          <p:nvPr/>
        </p:nvSpPr>
        <p:spPr>
          <a:xfrm>
            <a:off x="342900" y="220250"/>
            <a:ext cx="8458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Trial with lowest median dephasing (6 Layers, 560 units per layer)</a:t>
            </a:r>
            <a:endParaRPr sz="15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g2fe23cb399e_1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762750"/>
            <a:ext cx="3731256" cy="266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fe23cb399e_1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0743" y="762750"/>
            <a:ext cx="3731257" cy="266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fe23cb399e_1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0" y="3556000"/>
            <a:ext cx="3731250" cy="26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fe23cb399e_1_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0750" y="3556000"/>
            <a:ext cx="3731250" cy="26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fe23cb399e_1_22"/>
          <p:cNvSpPr txBox="1"/>
          <p:nvPr/>
        </p:nvSpPr>
        <p:spPr>
          <a:xfrm>
            <a:off x="1063800" y="6202800"/>
            <a:ext cx="701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Test cases with the least and most dephasing</a:t>
            </a:r>
            <a:endParaRPr sz="15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76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